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316" r:id="rId2"/>
    <p:sldId id="1161" r:id="rId3"/>
    <p:sldId id="1162" r:id="rId4"/>
    <p:sldId id="3294" r:id="rId5"/>
    <p:sldId id="3304" r:id="rId6"/>
    <p:sldId id="3283" r:id="rId7"/>
    <p:sldId id="3317" r:id="rId8"/>
    <p:sldId id="3318" r:id="rId9"/>
    <p:sldId id="259" r:id="rId10"/>
    <p:sldId id="3322" r:id="rId11"/>
    <p:sldId id="3307" r:id="rId12"/>
    <p:sldId id="3308" r:id="rId13"/>
    <p:sldId id="3309" r:id="rId14"/>
    <p:sldId id="262" r:id="rId15"/>
    <p:sldId id="3278" r:id="rId16"/>
    <p:sldId id="3285" r:id="rId17"/>
    <p:sldId id="3291" r:id="rId18"/>
    <p:sldId id="3282" r:id="rId19"/>
    <p:sldId id="1142" r:id="rId20"/>
    <p:sldId id="1148" r:id="rId21"/>
    <p:sldId id="1149" r:id="rId22"/>
    <p:sldId id="1123" r:id="rId23"/>
    <p:sldId id="1160" r:id="rId24"/>
    <p:sldId id="1146" r:id="rId25"/>
    <p:sldId id="1131" r:id="rId26"/>
    <p:sldId id="1129" r:id="rId27"/>
    <p:sldId id="1124" r:id="rId28"/>
    <p:sldId id="1164" r:id="rId29"/>
    <p:sldId id="3323" r:id="rId30"/>
    <p:sldId id="3324" r:id="rId31"/>
    <p:sldId id="3320" r:id="rId32"/>
    <p:sldId id="3230" r:id="rId33"/>
    <p:sldId id="3280" r:id="rId34"/>
    <p:sldId id="1112" r:id="rId35"/>
    <p:sldId id="3321" r:id="rId36"/>
    <p:sldId id="3275" r:id="rId37"/>
    <p:sldId id="3276" r:id="rId38"/>
    <p:sldId id="258" r:id="rId39"/>
    <p:sldId id="1153" r:id="rId40"/>
    <p:sldId id="1159" r:id="rId41"/>
    <p:sldId id="3327" r:id="rId42"/>
    <p:sldId id="3300" r:id="rId43"/>
    <p:sldId id="3325" r:id="rId44"/>
    <p:sldId id="3326" r:id="rId45"/>
    <p:sldId id="2132" r:id="rId46"/>
    <p:sldId id="3331" r:id="rId47"/>
    <p:sldId id="3274" r:id="rId48"/>
    <p:sldId id="260" r:id="rId49"/>
    <p:sldId id="3310" r:id="rId50"/>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3316"/>
            <p14:sldId id="1161"/>
            <p14:sldId id="1162"/>
            <p14:sldId id="3294"/>
            <p14:sldId id="3304"/>
            <p14:sldId id="3283"/>
            <p14:sldId id="3317"/>
            <p14:sldId id="3318"/>
            <p14:sldId id="259"/>
            <p14:sldId id="3322"/>
            <p14:sldId id="3307"/>
            <p14:sldId id="3308"/>
            <p14:sldId id="3309"/>
            <p14:sldId id="262"/>
            <p14:sldId id="3278"/>
            <p14:sldId id="3285"/>
            <p14:sldId id="3291"/>
            <p14:sldId id="3282"/>
            <p14:sldId id="1142"/>
            <p14:sldId id="1148"/>
            <p14:sldId id="1149"/>
            <p14:sldId id="1123"/>
            <p14:sldId id="1160"/>
            <p14:sldId id="1146"/>
            <p14:sldId id="1131"/>
            <p14:sldId id="1129"/>
            <p14:sldId id="1124"/>
            <p14:sldId id="1164"/>
            <p14:sldId id="3323"/>
            <p14:sldId id="3324"/>
            <p14:sldId id="3320"/>
            <p14:sldId id="3230"/>
            <p14:sldId id="3280"/>
            <p14:sldId id="1112"/>
            <p14:sldId id="3321"/>
            <p14:sldId id="3275"/>
            <p14:sldId id="3276"/>
            <p14:sldId id="258"/>
            <p14:sldId id="1153"/>
            <p14:sldId id="1159"/>
            <p14:sldId id="3327"/>
            <p14:sldId id="3300"/>
            <p14:sldId id="3325"/>
            <p14:sldId id="3326"/>
            <p14:sldId id="2132"/>
            <p14:sldId id="3331"/>
          </p14:sldIdLst>
        </p14:section>
        <p14:section name="タイトルなしのセクション" id="{2222DC94-E039-4F92-8293-E592BEC64C49}">
          <p14:sldIdLst>
            <p14:sldId id="3274"/>
            <p14:sldId id="260"/>
            <p14:sldId id="3310"/>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9" autoAdjust="0"/>
    <p:restoredTop sz="97311" autoAdjust="0"/>
  </p:normalViewPr>
  <p:slideViewPr>
    <p:cSldViewPr snapToGrid="0" showGuides="1">
      <p:cViewPr varScale="1">
        <p:scale>
          <a:sx n="117" d="100"/>
          <a:sy n="117" d="100"/>
        </p:scale>
        <p:origin x="138" y="234"/>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75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2024/11/4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19</a:t>
            </a:fld>
            <a:endParaRPr kumimoji="1" lang="ja-JP" altLang="en-US"/>
          </a:p>
        </p:txBody>
      </p:sp>
    </p:spTree>
    <p:extLst>
      <p:ext uri="{BB962C8B-B14F-4D97-AF65-F5344CB8AC3E}">
        <p14:creationId xmlns:p14="http://schemas.microsoft.com/office/powerpoint/2010/main" val="145847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会議用バッグは、それぞれがユニークで、長期失業者の雇用目標を支援・リハビリするトゥルク市の雇用サービスセンター「</a:t>
            </a:r>
            <a:r>
              <a:rPr lang="en-US" altLang="ja-JP" dirty="0" err="1"/>
              <a:t>Työpiste</a:t>
            </a:r>
            <a:r>
              <a:rPr lang="ja-JP" altLang="en-US" dirty="0"/>
              <a:t>」で余った布を使って作られています。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F3F5477B-0D72-B543-A043-C25FFF4AB8D1}" type="slidenum">
              <a:rPr kumimoji="1" lang="ja-JP" altLang="en-US" smtClean="0"/>
              <a:t>45</a:t>
            </a:fld>
            <a:endParaRPr kumimoji="1" lang="ja-JP" altLang="en-US"/>
          </a:p>
        </p:txBody>
      </p:sp>
    </p:spTree>
    <p:extLst>
      <p:ext uri="{BB962C8B-B14F-4D97-AF65-F5344CB8AC3E}">
        <p14:creationId xmlns:p14="http://schemas.microsoft.com/office/powerpoint/2010/main" val="3649973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F5477B-0D72-B543-A043-C25FFF4AB8D1}" type="slidenum">
              <a:rPr kumimoji="1" lang="ja-JP" altLang="en-US" smtClean="0"/>
              <a:t>46</a:t>
            </a:fld>
            <a:endParaRPr kumimoji="1" lang="ja-JP" altLang="en-US"/>
          </a:p>
        </p:txBody>
      </p:sp>
    </p:spTree>
    <p:extLst>
      <p:ext uri="{BB962C8B-B14F-4D97-AF65-F5344CB8AC3E}">
        <p14:creationId xmlns:p14="http://schemas.microsoft.com/office/powerpoint/2010/main" val="410139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2024/11/4</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605745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353809B-A211-40DE-BA7A-96E5A9C50A43}" type="datetime1">
              <a:rPr kumimoji="1" lang="ja-JP" altLang="en-US" smtClean="0"/>
              <a:t>2024/11/4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5766BC3-A84B-8A4C-8ABE-6335EB3678EF}"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AF77C621-C5BA-DA40-0FD1-00162EF5FB8E}"/>
              </a:ext>
            </a:extLst>
          </p:cNvPr>
          <p:cNvSpPr txBox="1"/>
          <p:nvPr userDrawn="1"/>
        </p:nvSpPr>
        <p:spPr>
          <a:xfrm>
            <a:off x="331141" y="6521914"/>
            <a:ext cx="4949985" cy="246221"/>
          </a:xfrm>
          <a:prstGeom prst="rect">
            <a:avLst/>
          </a:prstGeom>
          <a:noFill/>
        </p:spPr>
        <p:txBody>
          <a:bodyPr wrap="square">
            <a:spAutoFit/>
          </a:bodyPr>
          <a:lstStyle/>
          <a:p>
            <a:pPr eaLnBrk="1" hangingPunct="1">
              <a:spcBef>
                <a:spcPct val="0"/>
              </a:spcBef>
            </a:pPr>
            <a:r>
              <a:rPr lang="en-US" altLang="ja-JP" sz="1000" b="0" dirty="0"/>
              <a:t>© 2024 MITSUI &amp; CO. GLOBAL STRATEGIC STUDIES INSTITUTE</a:t>
            </a:r>
          </a:p>
        </p:txBody>
      </p:sp>
    </p:spTree>
    <p:extLst>
      <p:ext uri="{BB962C8B-B14F-4D97-AF65-F5344CB8AC3E}">
        <p14:creationId xmlns:p14="http://schemas.microsoft.com/office/powerpoint/2010/main" val="3552438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1" r:id="rId3"/>
    <p:sldLayoutId id="2147483662"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jpe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 Id="rId5" Type="http://schemas.openxmlformats.org/officeDocument/2006/relationships/image" Target="../media/image68.jpe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3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xml"/><Relationship Id="rId5" Type="http://schemas.openxmlformats.org/officeDocument/2006/relationships/image" Target="../media/image82.jpeg"/><Relationship Id="rId4" Type="http://schemas.openxmlformats.org/officeDocument/2006/relationships/image" Target="../media/image8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5" Type="http://schemas.openxmlformats.org/officeDocument/2006/relationships/image" Target="../media/image86.jpeg"/><Relationship Id="rId4" Type="http://schemas.openxmlformats.org/officeDocument/2006/relationships/image" Target="../media/image85.jpeg"/></Relationships>
</file>

<file path=ppt/slides/_rels/slide3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3.xml"/><Relationship Id="rId5" Type="http://schemas.openxmlformats.org/officeDocument/2006/relationships/image" Target="../media/image90.jpeg"/><Relationship Id="rId4" Type="http://schemas.openxmlformats.org/officeDocument/2006/relationships/image" Target="../media/image89.jpeg"/></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jpeg"/></Relationships>
</file>

<file path=ppt/slides/_rels/slide4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CD8D7D77-8C25-A208-8E02-2C0F16E2FD19}"/>
              </a:ext>
            </a:extLst>
          </p:cNvPr>
          <p:cNvSpPr txBox="1"/>
          <p:nvPr/>
        </p:nvSpPr>
        <p:spPr>
          <a:xfrm>
            <a:off x="2552370" y="545516"/>
            <a:ext cx="1113182" cy="246221"/>
          </a:xfrm>
          <a:prstGeom prst="rect">
            <a:avLst/>
          </a:prstGeom>
          <a:noFill/>
        </p:spPr>
        <p:txBody>
          <a:bodyPr wrap="square" rtlCol="0">
            <a:spAutoFit/>
          </a:bodyPr>
          <a:lstStyle/>
          <a:p>
            <a:pPr algn="ctr"/>
            <a:r>
              <a:rPr kumimoji="1" lang="ja-JP" altLang="en-US" sz="1000" dirty="0">
                <a:solidFill>
                  <a:schemeClr val="bg1">
                    <a:lumMod val="95000"/>
                  </a:schemeClr>
                </a:solidFill>
                <a:latin typeface="BIZ UDPゴシック" panose="020B0400000000000000" pitchFamily="50" charset="-128"/>
                <a:ea typeface="BIZ UDPゴシック" panose="020B0400000000000000" pitchFamily="50" charset="-128"/>
              </a:rPr>
              <a:t>（出所）幻冬舎</a:t>
            </a:r>
          </a:p>
        </p:txBody>
      </p:sp>
      <p:sp>
        <p:nvSpPr>
          <p:cNvPr id="5" name="正方形/長方形 4">
            <a:extLst>
              <a:ext uri="{FF2B5EF4-FFF2-40B4-BE49-F238E27FC236}">
                <a16:creationId xmlns:a16="http://schemas.microsoft.com/office/drawing/2014/main" id="{0CD8358A-F5F9-91BD-205B-EB1E13536197}"/>
              </a:ext>
            </a:extLst>
          </p:cNvPr>
          <p:cNvSpPr/>
          <p:nvPr/>
        </p:nvSpPr>
        <p:spPr>
          <a:xfrm>
            <a:off x="0" y="44825"/>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16863ED-F3DE-D731-D205-4A359D71D9B5}"/>
              </a:ext>
            </a:extLst>
          </p:cNvPr>
          <p:cNvSpPr txBox="1"/>
          <p:nvPr/>
        </p:nvSpPr>
        <p:spPr>
          <a:xfrm>
            <a:off x="-138023" y="2644170"/>
            <a:ext cx="12192000" cy="1446550"/>
          </a:xfrm>
          <a:prstGeom prst="rect">
            <a:avLst/>
          </a:prstGeom>
          <a:noFill/>
        </p:spPr>
        <p:txBody>
          <a:bodyPr wrap="square" rtlCol="0">
            <a:spAutoFit/>
          </a:bodyPr>
          <a:lstStyle/>
          <a:p>
            <a:pPr algn="ctr"/>
            <a:r>
              <a:rPr kumimoji="1" lang="ja-JP" altLang="en-US" sz="8800" dirty="0">
                <a:solidFill>
                  <a:schemeClr val="bg1">
                    <a:lumMod val="95000"/>
                  </a:schemeClr>
                </a:solidFill>
                <a:latin typeface="BIZ UDPゴシック" panose="020B0400000000000000" pitchFamily="50" charset="-128"/>
                <a:ea typeface="BIZ UDPゴシック" panose="020B0400000000000000" pitchFamily="50" charset="-128"/>
              </a:rPr>
              <a:t>第二次世界大戦の予兆</a:t>
            </a:r>
          </a:p>
        </p:txBody>
      </p:sp>
    </p:spTree>
    <p:extLst>
      <p:ext uri="{BB962C8B-B14F-4D97-AF65-F5344CB8AC3E}">
        <p14:creationId xmlns:p14="http://schemas.microsoft.com/office/powerpoint/2010/main" val="1011532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AB73482-B5F9-6D4F-4FBA-8C036DB276A3}"/>
              </a:ext>
            </a:extLst>
          </p:cNvPr>
          <p:cNvSpPr/>
          <p:nvPr/>
        </p:nvSpPr>
        <p:spPr>
          <a:xfrm>
            <a:off x="0" y="1972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ロシア国境</a:t>
            </a:r>
            <a:r>
              <a:rPr kumimoji="1" lang="en-US" altLang="ja-JP" sz="2400" b="1" dirty="0">
                <a:latin typeface="BIZ UDPゴシック" panose="020B0400000000000000" pitchFamily="50" charset="-128"/>
                <a:ea typeface="BIZ UDPゴシック" panose="020B0400000000000000" pitchFamily="50" charset="-128"/>
              </a:rPr>
              <a:t>1,300</a:t>
            </a:r>
            <a:r>
              <a:rPr kumimoji="1" lang="ja-JP" altLang="en-US" sz="2400" b="1" dirty="0">
                <a:latin typeface="BIZ UDPゴシック" panose="020B0400000000000000" pitchFamily="50" charset="-128"/>
                <a:ea typeface="BIZ UDPゴシック" panose="020B0400000000000000" pitchFamily="50" charset="-128"/>
              </a:rPr>
              <a:t>ｋｍ</a:t>
            </a:r>
          </a:p>
        </p:txBody>
      </p:sp>
      <p:pic>
        <p:nvPicPr>
          <p:cNvPr id="17410" name="Picture 2" descr="フィンランド 冬戦争 (200 無料写真)">
            <a:extLst>
              <a:ext uri="{FF2B5EF4-FFF2-40B4-BE49-F238E27FC236}">
                <a16:creationId xmlns:a16="http://schemas.microsoft.com/office/drawing/2014/main" id="{82A60AB0-1722-FF5B-163B-7E9AFC08A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91" y="609086"/>
            <a:ext cx="3259015" cy="6112145"/>
          </a:xfrm>
          <a:prstGeom prst="rect">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 name="Picture 2" descr="フィンランドのカレリア地峡再占領 - Wikipedia">
            <a:extLst>
              <a:ext uri="{FF2B5EF4-FFF2-40B4-BE49-F238E27FC236}">
                <a16:creationId xmlns:a16="http://schemas.microsoft.com/office/drawing/2014/main" id="{8DDBFF38-F653-7BE1-EF2A-87B96538C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703" y="609086"/>
            <a:ext cx="2892182" cy="6112145"/>
          </a:xfrm>
          <a:prstGeom prst="rect">
            <a:avLst/>
          </a:prstGeom>
          <a:solidFill>
            <a:srgbClr val="C00000"/>
          </a:solidFill>
          <a:ln>
            <a:solidFill>
              <a:schemeClr val="accent4">
                <a:lumMod val="75000"/>
              </a:schemeClr>
            </a:solidFill>
          </a:ln>
        </p:spPr>
      </p:pic>
      <p:pic>
        <p:nvPicPr>
          <p:cNvPr id="1026" name="Picture 2" descr="フィンランド 冬戦争 (449 無料写真)">
            <a:extLst>
              <a:ext uri="{FF2B5EF4-FFF2-40B4-BE49-F238E27FC236}">
                <a16:creationId xmlns:a16="http://schemas.microsoft.com/office/drawing/2014/main" id="{5519C2F9-2A8F-2065-F0EE-A76FB3324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5082" y="609086"/>
            <a:ext cx="4229858" cy="611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4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D7C512E-BB9A-55EA-5C99-025864909C85}"/>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カレリア地峡のマンネルハイム線</a:t>
            </a:r>
          </a:p>
        </p:txBody>
      </p:sp>
      <p:pic>
        <p:nvPicPr>
          <p:cNvPr id="14338" name="Picture 2">
            <a:extLst>
              <a:ext uri="{FF2B5EF4-FFF2-40B4-BE49-F238E27FC236}">
                <a16:creationId xmlns:a16="http://schemas.microsoft.com/office/drawing/2014/main" id="{5216FF10-76D3-445C-6E3A-6684F3E03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67" y="581637"/>
            <a:ext cx="4535154" cy="363867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5BD718AB-9F1D-48F7-7E36-D9572B85C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6" y="4346442"/>
            <a:ext cx="3668156" cy="243731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073D5FDC-84E7-C28E-6664-5DBDEEC77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195" y="775052"/>
            <a:ext cx="4933538" cy="344525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AD64A34B-7914-CEFF-3262-9CA99C4CD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3237" y="4354579"/>
            <a:ext cx="2582739" cy="244544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D68900DA-6660-CAA8-0CF0-802AD733C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0851" y="775052"/>
            <a:ext cx="2354257" cy="344525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07B91AC-AB39-4CCD-31D6-DD5E53849E01}"/>
              </a:ext>
            </a:extLst>
          </p:cNvPr>
          <p:cNvSpPr txBox="1"/>
          <p:nvPr/>
        </p:nvSpPr>
        <p:spPr>
          <a:xfrm>
            <a:off x="5122326" y="422797"/>
            <a:ext cx="6775938"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現代のウクライナ紛争＠東部戦線でも構築されている防衛ライン</a:t>
            </a:r>
          </a:p>
        </p:txBody>
      </p:sp>
      <p:pic>
        <p:nvPicPr>
          <p:cNvPr id="14348" name="Picture 12" descr="20世紀の手の届かない防衛線」マンネルヘイム線（パート2）">
            <a:extLst>
              <a:ext uri="{FF2B5EF4-FFF2-40B4-BE49-F238E27FC236}">
                <a16:creationId xmlns:a16="http://schemas.microsoft.com/office/drawing/2014/main" id="{CB4A9808-64FC-AC5F-F129-A45ECB24CD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1681" y="4343924"/>
            <a:ext cx="3485472" cy="2439830"/>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descr="Sotiemme veteraanien sotatraumojen hoidosta | Uusi Suomi Puheenvuoro">
            <a:extLst>
              <a:ext uri="{FF2B5EF4-FFF2-40B4-BE49-F238E27FC236}">
                <a16:creationId xmlns:a16="http://schemas.microsoft.com/office/drawing/2014/main" id="{7220A903-BBFE-3BF8-3A14-2ED2F3C502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5849" y="4354579"/>
            <a:ext cx="1809884" cy="243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346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D7C512E-BB9A-55EA-5C99-025864909C85}"/>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冬戦争＠コッラの戦い（１９３９年１２月７日～１９４０年３月１３日）</a:t>
            </a:r>
          </a:p>
        </p:txBody>
      </p:sp>
      <p:pic>
        <p:nvPicPr>
          <p:cNvPr id="15362" name="Picture 2">
            <a:extLst>
              <a:ext uri="{FF2B5EF4-FFF2-40B4-BE49-F238E27FC236}">
                <a16:creationId xmlns:a16="http://schemas.microsoft.com/office/drawing/2014/main" id="{29DB6767-F947-9B42-B85F-5B30663C1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863" y="610583"/>
            <a:ext cx="4734357" cy="6170446"/>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A2A099A-4DEE-D191-0786-692F9FC75EC1}"/>
              </a:ext>
            </a:extLst>
          </p:cNvPr>
          <p:cNvSpPr txBox="1"/>
          <p:nvPr/>
        </p:nvSpPr>
        <p:spPr>
          <a:xfrm>
            <a:off x="661554" y="629976"/>
            <a:ext cx="5598569"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ラドガ湖北部のコッラ川での戦闘＠フィンランド勝利</a:t>
            </a:r>
          </a:p>
        </p:txBody>
      </p:sp>
      <p:pic>
        <p:nvPicPr>
          <p:cNvPr id="15364" name="Picture 4" descr="Kollaa kesti ihmeen kaupalla 80 vuotta sitten — Savonlinnalaisryhmä kävi  kunnioittamassa Kollaan taistelijoiden muistoa paikan päällä Venäjän  Karjalassa | Paikalliset | Itä-Savo">
            <a:extLst>
              <a:ext uri="{FF2B5EF4-FFF2-40B4-BE49-F238E27FC236}">
                <a16:creationId xmlns:a16="http://schemas.microsoft.com/office/drawing/2014/main" id="{3A9189EE-D08A-E722-1513-0D9518A01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80" y="980926"/>
            <a:ext cx="6531086" cy="50818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矢印コネクタ 4">
            <a:extLst>
              <a:ext uri="{FF2B5EF4-FFF2-40B4-BE49-F238E27FC236}">
                <a16:creationId xmlns:a16="http://schemas.microsoft.com/office/drawing/2014/main" id="{4714BD14-A373-D5F9-8AB4-A2C7DFEE2D58}"/>
              </a:ext>
            </a:extLst>
          </p:cNvPr>
          <p:cNvCxnSpPr>
            <a:cxnSpLocks/>
          </p:cNvCxnSpPr>
          <p:nvPr/>
        </p:nvCxnSpPr>
        <p:spPr>
          <a:xfrm flipV="1">
            <a:off x="3767015" y="609572"/>
            <a:ext cx="3617848" cy="31808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BAD3C57-55FC-D976-FCCC-5D5F22A32EA9}"/>
              </a:ext>
            </a:extLst>
          </p:cNvPr>
          <p:cNvCxnSpPr>
            <a:cxnSpLocks/>
          </p:cNvCxnSpPr>
          <p:nvPr/>
        </p:nvCxnSpPr>
        <p:spPr>
          <a:xfrm>
            <a:off x="3806092" y="4439138"/>
            <a:ext cx="3578771" cy="23418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05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D7C512E-BB9A-55EA-5C99-025864909C85}"/>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冬戦争＠スオムッサルミの戦い（１９３９年１２月７日～１９４０年１月８日）</a:t>
            </a:r>
          </a:p>
        </p:txBody>
      </p:sp>
      <p:pic>
        <p:nvPicPr>
          <p:cNvPr id="4" name="図 3">
            <a:extLst>
              <a:ext uri="{FF2B5EF4-FFF2-40B4-BE49-F238E27FC236}">
                <a16:creationId xmlns:a16="http://schemas.microsoft.com/office/drawing/2014/main" id="{101377C9-647A-83AC-DAD7-AE9D7DE6986E}"/>
              </a:ext>
            </a:extLst>
          </p:cNvPr>
          <p:cNvPicPr>
            <a:picLocks noChangeAspect="1"/>
          </p:cNvPicPr>
          <p:nvPr/>
        </p:nvPicPr>
        <p:blipFill>
          <a:blip r:embed="rId2"/>
          <a:stretch>
            <a:fillRect/>
          </a:stretch>
        </p:blipFill>
        <p:spPr>
          <a:xfrm>
            <a:off x="4213411" y="609600"/>
            <a:ext cx="7848091" cy="6064737"/>
          </a:xfrm>
          <a:prstGeom prst="rect">
            <a:avLst/>
          </a:prstGeom>
        </p:spPr>
      </p:pic>
      <p:pic>
        <p:nvPicPr>
          <p:cNvPr id="7" name="図 6">
            <a:extLst>
              <a:ext uri="{FF2B5EF4-FFF2-40B4-BE49-F238E27FC236}">
                <a16:creationId xmlns:a16="http://schemas.microsoft.com/office/drawing/2014/main" id="{442BA827-4768-A802-4B3C-0523DC8050CA}"/>
              </a:ext>
            </a:extLst>
          </p:cNvPr>
          <p:cNvPicPr>
            <a:picLocks noChangeAspect="1"/>
          </p:cNvPicPr>
          <p:nvPr/>
        </p:nvPicPr>
        <p:blipFill>
          <a:blip r:embed="rId3"/>
          <a:stretch>
            <a:fillRect/>
          </a:stretch>
        </p:blipFill>
        <p:spPr>
          <a:xfrm>
            <a:off x="67975" y="865554"/>
            <a:ext cx="3988520" cy="2563446"/>
          </a:xfrm>
          <a:prstGeom prst="rect">
            <a:avLst/>
          </a:prstGeom>
        </p:spPr>
      </p:pic>
      <p:pic>
        <p:nvPicPr>
          <p:cNvPr id="10" name="図 9">
            <a:extLst>
              <a:ext uri="{FF2B5EF4-FFF2-40B4-BE49-F238E27FC236}">
                <a16:creationId xmlns:a16="http://schemas.microsoft.com/office/drawing/2014/main" id="{EC927E89-B536-B470-66BE-2FEF0E729733}"/>
              </a:ext>
            </a:extLst>
          </p:cNvPr>
          <p:cNvPicPr>
            <a:picLocks noChangeAspect="1"/>
          </p:cNvPicPr>
          <p:nvPr/>
        </p:nvPicPr>
        <p:blipFill>
          <a:blip r:embed="rId4"/>
          <a:stretch>
            <a:fillRect/>
          </a:stretch>
        </p:blipFill>
        <p:spPr>
          <a:xfrm>
            <a:off x="67975" y="3831143"/>
            <a:ext cx="4025815" cy="2563446"/>
          </a:xfrm>
          <a:prstGeom prst="rect">
            <a:avLst/>
          </a:prstGeom>
        </p:spPr>
      </p:pic>
    </p:spTree>
    <p:extLst>
      <p:ext uri="{BB962C8B-B14F-4D97-AF65-F5344CB8AC3E}">
        <p14:creationId xmlns:p14="http://schemas.microsoft.com/office/powerpoint/2010/main" val="164860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undefined">
            <a:extLst>
              <a:ext uri="{FF2B5EF4-FFF2-40B4-BE49-F238E27FC236}">
                <a16:creationId xmlns:a16="http://schemas.microsoft.com/office/drawing/2014/main" id="{2595AA06-008E-17A1-6068-EA6EDA05F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47" y="788566"/>
            <a:ext cx="3756962" cy="540251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BD3C8FA9-1BAC-1E88-870B-5CB7A8630AEA}"/>
              </a:ext>
            </a:extLst>
          </p:cNvPr>
          <p:cNvSpPr txBox="1"/>
          <p:nvPr/>
        </p:nvSpPr>
        <p:spPr>
          <a:xfrm>
            <a:off x="1383298" y="6191076"/>
            <a:ext cx="2011260" cy="369332"/>
          </a:xfrm>
          <a:prstGeom prst="rect">
            <a:avLst/>
          </a:prstGeom>
          <a:noFill/>
        </p:spPr>
        <p:txBody>
          <a:bodyPr wrap="square">
            <a:spAutoFit/>
          </a:bodyPr>
          <a:lstStyle/>
          <a:p>
            <a:pPr algn="ctr"/>
            <a:r>
              <a:rPr lang="en-US" altLang="ja-JP" b="1" i="0" dirty="0">
                <a:solidFill>
                  <a:srgbClr val="202122"/>
                </a:solidFill>
                <a:effectLst/>
                <a:latin typeface="Arial" panose="020B0604020202020204" pitchFamily="34" charset="0"/>
              </a:rPr>
              <a:t>Simo </a:t>
            </a:r>
            <a:r>
              <a:rPr lang="en-US" altLang="ja-JP" b="1" i="0" dirty="0" err="1">
                <a:solidFill>
                  <a:srgbClr val="202122"/>
                </a:solidFill>
                <a:effectLst/>
                <a:latin typeface="Arial" panose="020B0604020202020204" pitchFamily="34" charset="0"/>
              </a:rPr>
              <a:t>Häyhä</a:t>
            </a:r>
            <a:endParaRPr lang="ja-JP" altLang="en-US" dirty="0"/>
          </a:p>
        </p:txBody>
      </p:sp>
      <p:sp>
        <p:nvSpPr>
          <p:cNvPr id="5" name="テキスト ボックス 4">
            <a:extLst>
              <a:ext uri="{FF2B5EF4-FFF2-40B4-BE49-F238E27FC236}">
                <a16:creationId xmlns:a16="http://schemas.microsoft.com/office/drawing/2014/main" id="{FB38ECA2-4024-4724-C595-7566A3741FBB}"/>
              </a:ext>
            </a:extLst>
          </p:cNvPr>
          <p:cNvSpPr txBox="1"/>
          <p:nvPr/>
        </p:nvSpPr>
        <p:spPr>
          <a:xfrm>
            <a:off x="1474528" y="6451134"/>
            <a:ext cx="1828800"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シモ・ヘイヘ</a:t>
            </a:r>
          </a:p>
        </p:txBody>
      </p:sp>
      <p:pic>
        <p:nvPicPr>
          <p:cNvPr id="5122" name="Picture 2" descr="undefined">
            <a:extLst>
              <a:ext uri="{FF2B5EF4-FFF2-40B4-BE49-F238E27FC236}">
                <a16:creationId xmlns:a16="http://schemas.microsoft.com/office/drawing/2014/main" id="{4031A38A-CB3B-2B3A-9790-1A96B2D9F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998" y="792760"/>
            <a:ext cx="7197754" cy="5398316"/>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1373EF1F-A2AE-3930-F831-3754ADCA0067}"/>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World‘s best sniper</a:t>
            </a:r>
            <a:r>
              <a:rPr kumimoji="1" lang="ja-JP" altLang="en-US" sz="2400" b="1" dirty="0">
                <a:latin typeface="BIZ UDPゴシック" panose="020B0400000000000000" pitchFamily="50" charset="-128"/>
                <a:ea typeface="BIZ UDPゴシック" panose="020B0400000000000000" pitchFamily="50" charset="-128"/>
              </a:rPr>
              <a:t>：</a:t>
            </a:r>
            <a:r>
              <a:rPr lang="en-US" altLang="ja-JP" sz="2400" b="1" i="0" dirty="0">
                <a:solidFill>
                  <a:schemeClr val="bg1"/>
                </a:solidFill>
                <a:effectLst/>
                <a:latin typeface="Arial" panose="020B0604020202020204" pitchFamily="34" charset="0"/>
              </a:rPr>
              <a:t>Simo </a:t>
            </a:r>
            <a:r>
              <a:rPr lang="en-US" altLang="ja-JP" sz="2400" b="1" i="0" dirty="0" err="1">
                <a:solidFill>
                  <a:schemeClr val="bg1"/>
                </a:solidFill>
                <a:effectLst/>
                <a:latin typeface="Arial" panose="020B0604020202020204" pitchFamily="34" charset="0"/>
              </a:rPr>
              <a:t>Häyhä</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　</a:t>
            </a:r>
          </a:p>
        </p:txBody>
      </p:sp>
    </p:spTree>
    <p:extLst>
      <p:ext uri="{BB962C8B-B14F-4D97-AF65-F5344CB8AC3E}">
        <p14:creationId xmlns:p14="http://schemas.microsoft.com/office/powerpoint/2010/main" val="748104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D7C512E-BB9A-55EA-5C99-025864909C85}"/>
              </a:ext>
            </a:extLst>
          </p:cNvPr>
          <p:cNvSpPr/>
          <p:nvPr/>
        </p:nvSpPr>
        <p:spPr>
          <a:xfrm>
            <a:off x="0" y="11090"/>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在フィンランド日本公使館</a:t>
            </a:r>
          </a:p>
        </p:txBody>
      </p:sp>
      <p:pic>
        <p:nvPicPr>
          <p:cNvPr id="2" name="Picture 2" descr="画像">
            <a:extLst>
              <a:ext uri="{FF2B5EF4-FFF2-40B4-BE49-F238E27FC236}">
                <a16:creationId xmlns:a16="http://schemas.microsoft.com/office/drawing/2014/main" id="{0D128088-B58C-6CCC-1FDF-2598F8FAD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1" y="541127"/>
            <a:ext cx="7858033" cy="565778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784BDC2-732B-B721-E54B-CDAA485AF6CC}"/>
              </a:ext>
            </a:extLst>
          </p:cNvPr>
          <p:cNvSpPr txBox="1"/>
          <p:nvPr/>
        </p:nvSpPr>
        <p:spPr>
          <a:xfrm>
            <a:off x="176052" y="6152964"/>
            <a:ext cx="7620000" cy="261610"/>
          </a:xfrm>
          <a:prstGeom prst="rect">
            <a:avLst/>
          </a:prstGeom>
          <a:noFill/>
        </p:spPr>
        <p:txBody>
          <a:bodyPr wrap="square">
            <a:spAutoFit/>
          </a:bodyPr>
          <a:lstStyle/>
          <a:p>
            <a:pPr algn="ctr"/>
            <a:r>
              <a:rPr lang="en-US" altLang="ja-JP" sz="1100" b="0" i="0" dirty="0">
                <a:solidFill>
                  <a:srgbClr val="08131A"/>
                </a:solidFill>
                <a:effectLst/>
                <a:latin typeface="BIZ UDPゴシック" panose="020B0400000000000000" pitchFamily="50" charset="-128"/>
                <a:ea typeface="BIZ UDPゴシック" panose="020B0400000000000000" pitchFamily="50" charset="-128"/>
              </a:rPr>
              <a:t>1939</a:t>
            </a:r>
            <a:r>
              <a:rPr lang="ja-JP" altLang="en-US" sz="1100" b="0" i="0" dirty="0">
                <a:solidFill>
                  <a:srgbClr val="08131A"/>
                </a:solidFill>
                <a:effectLst/>
                <a:latin typeface="BIZ UDPゴシック" panose="020B0400000000000000" pitchFamily="50" charset="-128"/>
                <a:ea typeface="BIZ UDPゴシック" panose="020B0400000000000000" pitchFamily="50" charset="-128"/>
              </a:rPr>
              <a:t>年</a:t>
            </a:r>
            <a:r>
              <a:rPr lang="en-US" altLang="ja-JP" sz="1100" b="0" i="0" dirty="0">
                <a:solidFill>
                  <a:srgbClr val="08131A"/>
                </a:solidFill>
                <a:effectLst/>
                <a:latin typeface="BIZ UDPゴシック" panose="020B0400000000000000" pitchFamily="50" charset="-128"/>
                <a:ea typeface="BIZ UDPゴシック" panose="020B0400000000000000" pitchFamily="50" charset="-128"/>
              </a:rPr>
              <a:t>11</a:t>
            </a:r>
            <a:r>
              <a:rPr lang="ja-JP" altLang="en-US" sz="1100" b="0" i="0" dirty="0">
                <a:solidFill>
                  <a:srgbClr val="08131A"/>
                </a:solidFill>
                <a:effectLst/>
                <a:latin typeface="BIZ UDPゴシック" panose="020B0400000000000000" pitchFamily="50" charset="-128"/>
                <a:ea typeface="BIZ UDPゴシック" panose="020B0400000000000000" pitchFamily="50" charset="-128"/>
              </a:rPr>
              <a:t>月</a:t>
            </a:r>
            <a:r>
              <a:rPr lang="en-US" altLang="ja-JP" sz="1100" b="0" i="0" dirty="0">
                <a:solidFill>
                  <a:srgbClr val="08131A"/>
                </a:solidFill>
                <a:effectLst/>
                <a:latin typeface="BIZ UDPゴシック" panose="020B0400000000000000" pitchFamily="50" charset="-128"/>
                <a:ea typeface="BIZ UDPゴシック" panose="020B0400000000000000" pitchFamily="50" charset="-128"/>
              </a:rPr>
              <a:t>30</a:t>
            </a:r>
            <a:r>
              <a:rPr lang="ja-JP" altLang="en-US" sz="1100" b="0" i="0" dirty="0">
                <a:solidFill>
                  <a:srgbClr val="08131A"/>
                </a:solidFill>
                <a:effectLst/>
                <a:latin typeface="BIZ UDPゴシック" panose="020B0400000000000000" pitchFamily="50" charset="-128"/>
                <a:ea typeface="BIZ UDPゴシック" panose="020B0400000000000000" pitchFamily="50" charset="-128"/>
              </a:rPr>
              <a:t>日、ソ連軍の空襲を受けるフィンランドの首都ヘルシンキ都心部。　提供</a:t>
            </a:r>
            <a:r>
              <a:rPr lang="en-US" altLang="ja-JP" sz="1100" b="0" i="0" dirty="0">
                <a:solidFill>
                  <a:srgbClr val="08131A"/>
                </a:solidFill>
                <a:effectLst/>
                <a:latin typeface="BIZ UDPゴシック" panose="020B0400000000000000" pitchFamily="50" charset="-128"/>
                <a:ea typeface="BIZ UDPゴシック" panose="020B0400000000000000" pitchFamily="50" charset="-128"/>
              </a:rPr>
              <a:t>: SA-Kuva</a:t>
            </a:r>
            <a:endParaRPr lang="ja-JP" altLang="en-US" sz="1100"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582B44C6-FBF0-E667-4D7F-9E6FA9D8A4FE}"/>
              </a:ext>
            </a:extLst>
          </p:cNvPr>
          <p:cNvSpPr txBox="1"/>
          <p:nvPr/>
        </p:nvSpPr>
        <p:spPr>
          <a:xfrm>
            <a:off x="6486768" y="6478037"/>
            <a:ext cx="5705231" cy="415498"/>
          </a:xfrm>
          <a:prstGeom prst="rect">
            <a:avLst/>
          </a:prstGeom>
          <a:noFill/>
        </p:spPr>
        <p:txBody>
          <a:bodyPr wrap="square">
            <a:spAutoFit/>
          </a:bodyPr>
          <a:lstStyle/>
          <a:p>
            <a:pPr algn="r"/>
            <a:r>
              <a:rPr lang="ja-JP" altLang="en-US" sz="1000" b="0" i="0" dirty="0">
                <a:solidFill>
                  <a:srgbClr val="08131A"/>
                </a:solidFill>
                <a:effectLst/>
                <a:latin typeface="BIZ UDPゴシック" panose="020B0400000000000000" pitchFamily="50" charset="-128"/>
                <a:ea typeface="BIZ UDPゴシック" panose="020B0400000000000000" pitchFamily="50" charset="-128"/>
              </a:rPr>
              <a:t>在フィンランド日本公使館（</a:t>
            </a:r>
            <a:r>
              <a:rPr lang="en-US" altLang="ja-JP" sz="1000" b="0" i="0" dirty="0">
                <a:solidFill>
                  <a:srgbClr val="08131A"/>
                </a:solidFill>
                <a:effectLst/>
                <a:latin typeface="BIZ UDPゴシック" panose="020B0400000000000000" pitchFamily="50" charset="-128"/>
                <a:ea typeface="BIZ UDPゴシック" panose="020B0400000000000000" pitchFamily="50" charset="-128"/>
              </a:rPr>
              <a:t>1941</a:t>
            </a:r>
            <a:r>
              <a:rPr lang="ja-JP" altLang="en-US" sz="1000" b="0" i="0" dirty="0">
                <a:solidFill>
                  <a:srgbClr val="08131A"/>
                </a:solidFill>
                <a:effectLst/>
                <a:latin typeface="BIZ UDPゴシック" panose="020B0400000000000000" pitchFamily="50" charset="-128"/>
                <a:ea typeface="BIZ UDPゴシック" panose="020B0400000000000000" pitchFamily="50" charset="-128"/>
              </a:rPr>
              <a:t>年夏撮影）。</a:t>
            </a:r>
            <a:endParaRPr lang="en-US" altLang="ja-JP" sz="1000" b="0" i="0" dirty="0">
              <a:solidFill>
                <a:srgbClr val="08131A"/>
              </a:solidFill>
              <a:effectLst/>
              <a:latin typeface="BIZ UDPゴシック" panose="020B0400000000000000" pitchFamily="50" charset="-128"/>
              <a:ea typeface="BIZ UDPゴシック" panose="020B0400000000000000" pitchFamily="50" charset="-128"/>
            </a:endParaRPr>
          </a:p>
          <a:p>
            <a:pPr algn="r"/>
            <a:r>
              <a:rPr lang="ja-JP" altLang="en-US" sz="1000" b="0" i="0" dirty="0">
                <a:solidFill>
                  <a:srgbClr val="08131A"/>
                </a:solidFill>
                <a:effectLst/>
                <a:latin typeface="BIZ UDPゴシック" panose="020B0400000000000000" pitchFamily="50" charset="-128"/>
                <a:ea typeface="BIZ UDPゴシック" panose="020B0400000000000000" pitchFamily="50" charset="-128"/>
              </a:rPr>
              <a:t>平時の勤務体制は公使以下、職員</a:t>
            </a:r>
            <a:r>
              <a:rPr lang="en-US" altLang="ja-JP" sz="1000" b="0" i="0" dirty="0">
                <a:solidFill>
                  <a:srgbClr val="08131A"/>
                </a:solidFill>
                <a:effectLst/>
                <a:latin typeface="BIZ UDPゴシック" panose="020B0400000000000000" pitchFamily="50" charset="-128"/>
                <a:ea typeface="BIZ UDPゴシック" panose="020B0400000000000000" pitchFamily="50" charset="-128"/>
              </a:rPr>
              <a:t>2</a:t>
            </a:r>
            <a:r>
              <a:rPr lang="ja-JP" altLang="en-US" sz="1000" b="0" i="0" dirty="0">
                <a:solidFill>
                  <a:srgbClr val="08131A"/>
                </a:solidFill>
                <a:effectLst/>
                <a:latin typeface="BIZ UDPゴシック" panose="020B0400000000000000" pitchFamily="50" charset="-128"/>
                <a:ea typeface="BIZ UDPゴシック" panose="020B0400000000000000" pitchFamily="50" charset="-128"/>
              </a:rPr>
              <a:t>名ほどと駐在武官・武官補佐官が常駐していた。提供</a:t>
            </a:r>
            <a:r>
              <a:rPr lang="en-US" altLang="ja-JP" sz="1000" b="0" i="0" dirty="0">
                <a:solidFill>
                  <a:srgbClr val="08131A"/>
                </a:solidFill>
                <a:effectLst/>
                <a:latin typeface="BIZ UDPゴシック" panose="020B0400000000000000" pitchFamily="50" charset="-128"/>
                <a:ea typeface="BIZ UDPゴシック" panose="020B0400000000000000" pitchFamily="50" charset="-128"/>
              </a:rPr>
              <a:t>: SA-Kuva</a:t>
            </a:r>
            <a:endParaRPr lang="ja-JP" altLang="en-US" sz="1000" dirty="0">
              <a:latin typeface="BIZ UDPゴシック" panose="020B0400000000000000" pitchFamily="50" charset="-128"/>
              <a:ea typeface="BIZ UDPゴシック" panose="020B0400000000000000" pitchFamily="50" charset="-128"/>
            </a:endParaRPr>
          </a:p>
        </p:txBody>
      </p:sp>
      <p:pic>
        <p:nvPicPr>
          <p:cNvPr id="5" name="Picture 2" descr="画像">
            <a:extLst>
              <a:ext uri="{FF2B5EF4-FFF2-40B4-BE49-F238E27FC236}">
                <a16:creationId xmlns:a16="http://schemas.microsoft.com/office/drawing/2014/main" id="{C88423ED-4A1F-3914-98CB-71C01AD49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228" y="541127"/>
            <a:ext cx="3890350" cy="592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298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冬戦争開始直後、芬日間でソビエト情報の交換協定を締結</a:t>
            </a:r>
          </a:p>
        </p:txBody>
      </p:sp>
      <p:pic>
        <p:nvPicPr>
          <p:cNvPr id="4098" name="Picture 2" descr="画像">
            <a:extLst>
              <a:ext uri="{FF2B5EF4-FFF2-40B4-BE49-F238E27FC236}">
                <a16:creationId xmlns:a16="http://schemas.microsoft.com/office/drawing/2014/main" id="{9112922E-4073-5C2D-21F7-6133D86AB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22" y="603709"/>
            <a:ext cx="4494150" cy="59940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06DE488-708D-7F0F-3924-F82D12630CCC}"/>
              </a:ext>
            </a:extLst>
          </p:cNvPr>
          <p:cNvSpPr txBox="1"/>
          <p:nvPr/>
        </p:nvSpPr>
        <p:spPr>
          <a:xfrm>
            <a:off x="0" y="6597759"/>
            <a:ext cx="6104020" cy="253916"/>
          </a:xfrm>
          <a:prstGeom prst="rect">
            <a:avLst/>
          </a:prstGeom>
          <a:noFill/>
        </p:spPr>
        <p:txBody>
          <a:bodyPr wrap="square">
            <a:spAutoFit/>
          </a:bodyPr>
          <a:lstStyle/>
          <a:p>
            <a:r>
              <a:rPr lang="ja-JP" altLang="en-US" sz="1050" b="0" i="0" dirty="0">
                <a:solidFill>
                  <a:srgbClr val="08131A"/>
                </a:solidFill>
                <a:effectLst/>
                <a:latin typeface="BIZ UDPゴシック" panose="020B0400000000000000" pitchFamily="50" charset="-128"/>
                <a:ea typeface="BIZ UDPゴシック" panose="020B0400000000000000" pitchFamily="50" charset="-128"/>
              </a:rPr>
              <a:t>ヘルシンキ市内、コルケアヴオレン通り</a:t>
            </a:r>
            <a:r>
              <a:rPr lang="en-US" altLang="ja-JP" sz="1050" b="0" i="0" dirty="0">
                <a:solidFill>
                  <a:srgbClr val="08131A"/>
                </a:solidFill>
                <a:effectLst/>
                <a:latin typeface="BIZ UDPゴシック" panose="020B0400000000000000" pitchFamily="50" charset="-128"/>
                <a:ea typeface="BIZ UDPゴシック" panose="020B0400000000000000" pitchFamily="50" charset="-128"/>
              </a:rPr>
              <a:t>(</a:t>
            </a:r>
            <a:r>
              <a:rPr lang="en-US" altLang="ja-JP" sz="1050" b="0" i="0" dirty="0" err="1">
                <a:solidFill>
                  <a:srgbClr val="08131A"/>
                </a:solidFill>
                <a:effectLst/>
                <a:latin typeface="BIZ UDPゴシック" panose="020B0400000000000000" pitchFamily="50" charset="-128"/>
                <a:ea typeface="BIZ UDPゴシック" panose="020B0400000000000000" pitchFamily="50" charset="-128"/>
              </a:rPr>
              <a:t>Korkeavuorenkatu</a:t>
            </a:r>
            <a:r>
              <a:rPr lang="en-US" altLang="ja-JP" sz="1050" b="0" i="0" dirty="0">
                <a:solidFill>
                  <a:srgbClr val="08131A"/>
                </a:solidFill>
                <a:effectLst/>
                <a:latin typeface="BIZ UDPゴシック" panose="020B0400000000000000" pitchFamily="50" charset="-128"/>
                <a:ea typeface="BIZ UDPゴシック" panose="020B0400000000000000" pitchFamily="50" charset="-128"/>
              </a:rPr>
              <a:t>)21</a:t>
            </a:r>
            <a:r>
              <a:rPr lang="ja-JP" altLang="en-US" sz="1050" b="0" i="0" dirty="0">
                <a:solidFill>
                  <a:srgbClr val="08131A"/>
                </a:solidFill>
                <a:effectLst/>
                <a:latin typeface="BIZ UDPゴシック" panose="020B0400000000000000" pitchFamily="50" charset="-128"/>
                <a:ea typeface="BIZ UDPゴシック" panose="020B0400000000000000" pitchFamily="50" charset="-128"/>
              </a:rPr>
              <a:t>番地の旧フィンランド軍参謀本部。</a:t>
            </a:r>
            <a:endParaRPr lang="ja-JP" altLang="en-US" sz="105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6A6B2009-25C4-5EA9-CB3C-F3C96A667EE7}"/>
              </a:ext>
            </a:extLst>
          </p:cNvPr>
          <p:cNvSpPr txBox="1"/>
          <p:nvPr/>
        </p:nvSpPr>
        <p:spPr>
          <a:xfrm>
            <a:off x="4676972" y="2636312"/>
            <a:ext cx="7360555" cy="1754326"/>
          </a:xfrm>
          <a:prstGeom prst="rect">
            <a:avLst/>
          </a:prstGeom>
          <a:noFill/>
        </p:spPr>
        <p:txBody>
          <a:bodyPr wrap="square">
            <a:spAutoFit/>
          </a:bodyPr>
          <a:lstStyle/>
          <a:p>
            <a:r>
              <a:rPr lang="ja-JP" altLang="en-US" b="1" i="0" dirty="0">
                <a:solidFill>
                  <a:srgbClr val="08131A"/>
                </a:solidFill>
                <a:effectLst/>
                <a:latin typeface="BIZ UDPゴシック" panose="020B0400000000000000" pitchFamily="50" charset="-128"/>
                <a:ea typeface="BIZ UDPゴシック" panose="020B0400000000000000" pitchFamily="50" charset="-128"/>
              </a:rPr>
              <a:t>冬戦争の開戦直後にフィンランド軍は日本陸軍とソ連情報の交換協定を締結したとされている。</a:t>
            </a:r>
            <a:endParaRPr lang="en-US" altLang="ja-JP" b="1"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b="1" dirty="0">
                <a:solidFill>
                  <a:srgbClr val="08131A"/>
                </a:solidFill>
                <a:latin typeface="BIZ UDPゴシック" panose="020B0400000000000000" pitchFamily="50" charset="-128"/>
                <a:ea typeface="BIZ UDPゴシック" panose="020B0400000000000000" pitchFamily="50" charset="-128"/>
              </a:rPr>
              <a:t>会戦後も、</a:t>
            </a:r>
            <a:r>
              <a:rPr lang="ja-JP" altLang="en-US" b="1" i="0" dirty="0">
                <a:solidFill>
                  <a:srgbClr val="08131A"/>
                </a:solidFill>
                <a:effectLst/>
                <a:latin typeface="BIZ UDPゴシック" panose="020B0400000000000000" pitchFamily="50" charset="-128"/>
                <a:ea typeface="BIZ UDPゴシック" panose="020B0400000000000000" pitchFamily="50" charset="-128"/>
              </a:rPr>
              <a:t>ヘルシンキに残留した二宮中佐は、ロシア系フィンランド人を使って前線を探索させている。情報収集の主な手段はこの諜報員と新聞情報だったようである。</a:t>
            </a:r>
            <a:endParaRPr lang="en-US" altLang="ja-JP" b="1"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b="1" i="0" dirty="0">
                <a:solidFill>
                  <a:srgbClr val="08131A"/>
                </a:solidFill>
                <a:effectLst/>
                <a:latin typeface="BIZ UDPゴシック" panose="020B0400000000000000" pitchFamily="50" charset="-128"/>
                <a:ea typeface="BIZ UDPゴシック" panose="020B0400000000000000" pitchFamily="50" charset="-128"/>
              </a:rPr>
              <a:t>公式な情報交換協定がフィンランド側と締結され負荷が大きく軽減。</a:t>
            </a:r>
            <a:endParaRPr lang="ja-JP" altLang="en-US" b="1"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741784A7-9CFC-D59E-6F4E-46DD45755FF1}"/>
              </a:ext>
            </a:extLst>
          </p:cNvPr>
          <p:cNvSpPr txBox="1"/>
          <p:nvPr/>
        </p:nvSpPr>
        <p:spPr>
          <a:xfrm>
            <a:off x="5920210" y="4525222"/>
            <a:ext cx="4874079" cy="2154436"/>
          </a:xfrm>
          <a:prstGeom prst="rect">
            <a:avLst/>
          </a:prstGeom>
          <a:solidFill>
            <a:schemeClr val="accent3">
              <a:lumMod val="40000"/>
              <a:lumOff val="60000"/>
            </a:schemeClr>
          </a:solidFill>
        </p:spPr>
        <p:txBody>
          <a:bodyPr wrap="square">
            <a:spAutoFit/>
          </a:bodyPr>
          <a:lstStyle/>
          <a:p>
            <a:pPr algn="r"/>
            <a:r>
              <a:rPr lang="ja-JP" altLang="en-US" sz="2000" b="0" i="0" dirty="0">
                <a:solidFill>
                  <a:srgbClr val="08131A"/>
                </a:solidFill>
                <a:effectLst/>
                <a:latin typeface="BIZ UDP明朝 Medium" panose="02020500000000000000" pitchFamily="18" charset="-128"/>
                <a:ea typeface="BIZ UDP明朝 Medium" panose="02020500000000000000" pitchFamily="18" charset="-128"/>
              </a:rPr>
              <a:t>日本陸軍フィンランド駐在武官補佐官</a:t>
            </a:r>
            <a:endParaRPr lang="en-US" altLang="ja-JP" sz="2000" b="0" i="0" dirty="0">
              <a:solidFill>
                <a:srgbClr val="08131A"/>
              </a:solidFill>
              <a:effectLst/>
              <a:latin typeface="BIZ UDP明朝 Medium" panose="02020500000000000000" pitchFamily="18" charset="-128"/>
              <a:ea typeface="BIZ UDP明朝 Medium" panose="02020500000000000000" pitchFamily="18" charset="-128"/>
            </a:endParaRPr>
          </a:p>
          <a:p>
            <a:pPr algn="r"/>
            <a:r>
              <a:rPr lang="ja-JP" altLang="en-US" sz="2400" b="0" i="0" dirty="0">
                <a:solidFill>
                  <a:srgbClr val="000000"/>
                </a:solidFill>
                <a:effectLst/>
                <a:latin typeface="BIZ UDP明朝 Medium" panose="02020500000000000000" pitchFamily="18" charset="-128"/>
                <a:ea typeface="BIZ UDP明朝 Medium" panose="02020500000000000000" pitchFamily="18" charset="-128"/>
              </a:rPr>
              <a:t>二宮義清 中佐</a:t>
            </a:r>
            <a:endParaRPr lang="en-US" altLang="ja-JP" sz="2400" b="0" i="0" dirty="0">
              <a:solidFill>
                <a:srgbClr val="000000"/>
              </a:solidFill>
              <a:effectLst/>
              <a:latin typeface="BIZ UDP明朝 Medium" panose="02020500000000000000" pitchFamily="18" charset="-128"/>
              <a:ea typeface="BIZ UDP明朝 Medium" panose="02020500000000000000" pitchFamily="18" charset="-128"/>
            </a:endParaRPr>
          </a:p>
          <a:p>
            <a:pPr algn="r"/>
            <a:endParaRPr lang="en-US" altLang="ja-JP" dirty="0">
              <a:solidFill>
                <a:srgbClr val="000000"/>
              </a:solidFill>
              <a:latin typeface="ヒラギノ角ゴ Pro W3"/>
            </a:endParaRPr>
          </a:p>
          <a:p>
            <a:pPr algn="r"/>
            <a:r>
              <a:rPr lang="ja-JP" altLang="en-US" b="0" i="0" dirty="0">
                <a:solidFill>
                  <a:srgbClr val="000000"/>
                </a:solidFill>
                <a:effectLst/>
                <a:latin typeface="BIZ UDPゴシック" panose="020B0400000000000000" pitchFamily="50" charset="-128"/>
                <a:ea typeface="BIZ UDPゴシック" panose="020B0400000000000000" pitchFamily="50" charset="-128"/>
              </a:rPr>
              <a:t>二宮中佐は、陸軍の俊英で、南京攻略戦の参謀</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pPr algn="r"/>
            <a:r>
              <a:rPr lang="ja-JP" altLang="en-US" b="0" i="0" dirty="0">
                <a:solidFill>
                  <a:srgbClr val="000000"/>
                </a:solidFill>
                <a:effectLst/>
                <a:latin typeface="BIZ UDPゴシック" panose="020B0400000000000000" pitchFamily="50" charset="-128"/>
                <a:ea typeface="BIZ UDPゴシック" panose="020B0400000000000000" pitchFamily="50" charset="-128"/>
              </a:rPr>
              <a:t>昭和</a:t>
            </a:r>
            <a:r>
              <a:rPr lang="en-US" altLang="ja-JP" b="0" i="0" dirty="0">
                <a:solidFill>
                  <a:srgbClr val="000000"/>
                </a:solidFill>
                <a:effectLst/>
                <a:latin typeface="BIZ UDPゴシック" panose="020B0400000000000000" pitchFamily="50" charset="-128"/>
                <a:ea typeface="BIZ UDPゴシック" panose="020B0400000000000000" pitchFamily="50" charset="-128"/>
              </a:rPr>
              <a:t>14</a:t>
            </a:r>
            <a:r>
              <a:rPr lang="ja-JP" altLang="en-US" b="0" i="0" dirty="0">
                <a:solidFill>
                  <a:srgbClr val="000000"/>
                </a:solidFill>
                <a:effectLst/>
                <a:latin typeface="BIZ UDPゴシック" panose="020B0400000000000000" pitchFamily="50" charset="-128"/>
                <a:ea typeface="BIZ UDPゴシック" panose="020B0400000000000000" pitchFamily="50" charset="-128"/>
              </a:rPr>
              <a:t>年フィンランド公使館武官、</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pPr algn="r"/>
            <a:r>
              <a:rPr lang="ja-JP" altLang="en-US" b="0" i="0" dirty="0">
                <a:solidFill>
                  <a:srgbClr val="000000"/>
                </a:solidFill>
                <a:effectLst/>
                <a:latin typeface="BIZ UDPゴシック" panose="020B0400000000000000" pitchFamily="50" charset="-128"/>
                <a:ea typeface="BIZ UDPゴシック" panose="020B0400000000000000" pitchFamily="50" charset="-128"/>
              </a:rPr>
              <a:t>昭和</a:t>
            </a:r>
            <a:r>
              <a:rPr lang="en-US" altLang="ja-JP" b="0" i="0" dirty="0">
                <a:solidFill>
                  <a:srgbClr val="000000"/>
                </a:solidFill>
                <a:effectLst/>
                <a:latin typeface="BIZ UDPゴシック" panose="020B0400000000000000" pitchFamily="50" charset="-128"/>
                <a:ea typeface="BIZ UDPゴシック" panose="020B0400000000000000" pitchFamily="50" charset="-128"/>
              </a:rPr>
              <a:t>17</a:t>
            </a:r>
            <a:r>
              <a:rPr lang="ja-JP" altLang="en-US" b="0" i="0" dirty="0">
                <a:solidFill>
                  <a:srgbClr val="000000"/>
                </a:solidFill>
                <a:effectLst/>
                <a:latin typeface="BIZ UDPゴシック" panose="020B0400000000000000" pitchFamily="50" charset="-128"/>
                <a:ea typeface="BIZ UDPゴシック" panose="020B0400000000000000" pitchFamily="50" charset="-128"/>
              </a:rPr>
              <a:t>年には東条陸軍大臣秘書、</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pPr algn="r"/>
            <a:r>
              <a:rPr lang="en-US" altLang="ja-JP" b="0" i="0" dirty="0">
                <a:solidFill>
                  <a:srgbClr val="000000"/>
                </a:solidFill>
                <a:effectLst/>
                <a:latin typeface="BIZ UDPゴシック" panose="020B0400000000000000" pitchFamily="50" charset="-128"/>
                <a:ea typeface="BIZ UDPゴシック" panose="020B0400000000000000" pitchFamily="50" charset="-128"/>
              </a:rPr>
              <a:t>18</a:t>
            </a:r>
            <a:r>
              <a:rPr lang="ja-JP" altLang="en-US" b="0" i="0" dirty="0">
                <a:solidFill>
                  <a:srgbClr val="000000"/>
                </a:solidFill>
                <a:effectLst/>
                <a:latin typeface="BIZ UDPゴシック" panose="020B0400000000000000" pitchFamily="50" charset="-128"/>
                <a:ea typeface="BIZ UDPゴシック" panose="020B0400000000000000" pitchFamily="50" charset="-128"/>
              </a:rPr>
              <a:t>年には</a:t>
            </a:r>
            <a:r>
              <a:rPr lang="ja-JP" altLang="en-US" b="1" i="0" dirty="0">
                <a:solidFill>
                  <a:srgbClr val="000000"/>
                </a:solidFill>
                <a:effectLst/>
                <a:latin typeface="BIZ UDPゴシック" panose="020B0400000000000000" pitchFamily="50" charset="-128"/>
                <a:ea typeface="BIZ UDPゴシック" panose="020B0400000000000000" pitchFamily="50" charset="-128"/>
              </a:rPr>
              <a:t>軍務課長</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に就任。終戦時は大佐</a:t>
            </a:r>
            <a:endParaRPr lang="ja-JP" altLang="en-US" dirty="0">
              <a:latin typeface="BIZ UDPゴシック" panose="020B0400000000000000" pitchFamily="50" charset="-128"/>
              <a:ea typeface="BIZ UDPゴシック" panose="020B0400000000000000" pitchFamily="50" charset="-128"/>
            </a:endParaRPr>
          </a:p>
        </p:txBody>
      </p:sp>
      <p:pic>
        <p:nvPicPr>
          <p:cNvPr id="6" name="Picture 6" descr="フィンランド共和国国旗">
            <a:extLst>
              <a:ext uri="{FF2B5EF4-FFF2-40B4-BE49-F238E27FC236}">
                <a16:creationId xmlns:a16="http://schemas.microsoft.com/office/drawing/2014/main" id="{689D7DAF-5ABB-E878-2874-8347AA573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236" y="1050739"/>
            <a:ext cx="2146147" cy="143715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23EF42F-A613-150F-B9A7-3CACD08A952C}"/>
              </a:ext>
            </a:extLst>
          </p:cNvPr>
          <p:cNvSpPr txBox="1"/>
          <p:nvPr/>
        </p:nvSpPr>
        <p:spPr>
          <a:xfrm>
            <a:off x="4875891" y="681407"/>
            <a:ext cx="2666839"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フィンランド軍参謀本部</a:t>
            </a:r>
          </a:p>
        </p:txBody>
      </p:sp>
      <p:sp>
        <p:nvSpPr>
          <p:cNvPr id="9" name="テキスト ボックス 8">
            <a:extLst>
              <a:ext uri="{FF2B5EF4-FFF2-40B4-BE49-F238E27FC236}">
                <a16:creationId xmlns:a16="http://schemas.microsoft.com/office/drawing/2014/main" id="{027B1C06-DC19-ABDC-C2E0-55E547C5883C}"/>
              </a:ext>
            </a:extLst>
          </p:cNvPr>
          <p:cNvSpPr txBox="1"/>
          <p:nvPr/>
        </p:nvSpPr>
        <p:spPr>
          <a:xfrm>
            <a:off x="8711081" y="681407"/>
            <a:ext cx="2666839"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日本陸軍参謀本部</a:t>
            </a:r>
          </a:p>
        </p:txBody>
      </p:sp>
      <p:pic>
        <p:nvPicPr>
          <p:cNvPr id="10244" name="Picture 4" descr="旭日旗」の写真素材 | 292件の無料イラスト画像 | Adobe Stock">
            <a:extLst>
              <a:ext uri="{FF2B5EF4-FFF2-40B4-BE49-F238E27FC236}">
                <a16:creationId xmlns:a16="http://schemas.microsoft.com/office/drawing/2014/main" id="{62DE1E01-B72D-8F05-D4CE-BEF1CD936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2650" y="1074747"/>
            <a:ext cx="2083703" cy="138913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1" name="矢印: 左右 10">
            <a:extLst>
              <a:ext uri="{FF2B5EF4-FFF2-40B4-BE49-F238E27FC236}">
                <a16:creationId xmlns:a16="http://schemas.microsoft.com/office/drawing/2014/main" id="{48C9B04F-24F7-A38B-8780-FE9306162F78}"/>
              </a:ext>
            </a:extLst>
          </p:cNvPr>
          <p:cNvSpPr/>
          <p:nvPr/>
        </p:nvSpPr>
        <p:spPr>
          <a:xfrm>
            <a:off x="7282383" y="1252069"/>
            <a:ext cx="1720267" cy="984864"/>
          </a:xfrm>
          <a:prstGeom prst="leftRightArrow">
            <a:avLst>
              <a:gd name="adj1" fmla="val 50000"/>
              <a:gd name="adj2" fmla="val 35907"/>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4F3DE17-6A06-F67F-9F42-FD764CAAB043}"/>
              </a:ext>
            </a:extLst>
          </p:cNvPr>
          <p:cNvSpPr txBox="1"/>
          <p:nvPr/>
        </p:nvSpPr>
        <p:spPr>
          <a:xfrm>
            <a:off x="7364023" y="1498302"/>
            <a:ext cx="1559989" cy="461665"/>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情報交換</a:t>
            </a:r>
          </a:p>
        </p:txBody>
      </p:sp>
      <p:sp>
        <p:nvSpPr>
          <p:cNvPr id="13" name="テキスト ボックス 12">
            <a:extLst>
              <a:ext uri="{FF2B5EF4-FFF2-40B4-BE49-F238E27FC236}">
                <a16:creationId xmlns:a16="http://schemas.microsoft.com/office/drawing/2014/main" id="{9B58E61F-406F-6CF2-332A-944679DD36D7}"/>
              </a:ext>
            </a:extLst>
          </p:cNvPr>
          <p:cNvSpPr txBox="1"/>
          <p:nvPr/>
        </p:nvSpPr>
        <p:spPr>
          <a:xfrm>
            <a:off x="7464432" y="1131895"/>
            <a:ext cx="1350727" cy="369332"/>
          </a:xfrm>
          <a:prstGeom prst="rect">
            <a:avLst/>
          </a:prstGeom>
          <a:noFill/>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協定締結</a:t>
            </a:r>
          </a:p>
        </p:txBody>
      </p:sp>
      <p:pic>
        <p:nvPicPr>
          <p:cNvPr id="10246" name="Picture 6" descr="屯田兵のイラスト">
            <a:extLst>
              <a:ext uri="{FF2B5EF4-FFF2-40B4-BE49-F238E27FC236}">
                <a16:creationId xmlns:a16="http://schemas.microsoft.com/office/drawing/2014/main" id="{B43AA62B-3703-774F-AE18-08C527C0E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4971" y="4351871"/>
            <a:ext cx="1656902" cy="2527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18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D7C512E-BB9A-55EA-5C99-025864909C85}"/>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ソビエト軍の作戦・戦術・装備・戦訓を共有</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1" name="図 10">
            <a:extLst>
              <a:ext uri="{FF2B5EF4-FFF2-40B4-BE49-F238E27FC236}">
                <a16:creationId xmlns:a16="http://schemas.microsoft.com/office/drawing/2014/main" id="{589A74A6-F9E4-6C14-7A26-E5DFF6F00A1A}"/>
              </a:ext>
            </a:extLst>
          </p:cNvPr>
          <p:cNvPicPr>
            <a:picLocks noChangeAspect="1"/>
          </p:cNvPicPr>
          <p:nvPr/>
        </p:nvPicPr>
        <p:blipFill>
          <a:blip r:embed="rId2"/>
          <a:stretch>
            <a:fillRect/>
          </a:stretch>
        </p:blipFill>
        <p:spPr>
          <a:xfrm>
            <a:off x="123945" y="515815"/>
            <a:ext cx="4638103" cy="6201508"/>
          </a:xfrm>
          <a:prstGeom prst="rect">
            <a:avLst/>
          </a:prstGeom>
        </p:spPr>
      </p:pic>
      <p:sp>
        <p:nvSpPr>
          <p:cNvPr id="5" name="テキスト ボックス 4">
            <a:extLst>
              <a:ext uri="{FF2B5EF4-FFF2-40B4-BE49-F238E27FC236}">
                <a16:creationId xmlns:a16="http://schemas.microsoft.com/office/drawing/2014/main" id="{5ECBBFE8-CFC2-C3DE-6FAA-E23E45AFF0F1}"/>
              </a:ext>
            </a:extLst>
          </p:cNvPr>
          <p:cNvSpPr txBox="1"/>
          <p:nvPr/>
        </p:nvSpPr>
        <p:spPr>
          <a:xfrm>
            <a:off x="4823051" y="646525"/>
            <a:ext cx="7245004" cy="5940088"/>
          </a:xfrm>
          <a:prstGeom prst="rect">
            <a:avLst/>
          </a:prstGeom>
          <a:noFill/>
        </p:spPr>
        <p:txBody>
          <a:bodyPr wrap="square">
            <a:spAutoFit/>
          </a:bodyPr>
          <a:lstStyle/>
          <a:p>
            <a:pPr algn="l"/>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ソビエトとの戦闘経験のある日本とフィンランドは、その戦闘状況や作戦・戦術・装備などに関する情報を交換していた。</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pPr algn="l"/>
            <a:endParaRPr lang="en-US" altLang="ja-JP" sz="2000" dirty="0">
              <a:solidFill>
                <a:srgbClr val="08131A"/>
              </a:solidFill>
              <a:latin typeface="BIZ UDPゴシック" panose="020B0400000000000000" pitchFamily="50" charset="-128"/>
              <a:ea typeface="BIZ UDPゴシック" panose="020B0400000000000000" pitchFamily="50" charset="-128"/>
            </a:endParaRPr>
          </a:p>
          <a:p>
            <a:pPr algn="l"/>
            <a:r>
              <a:rPr lang="ja-JP" altLang="en-US" sz="2000" dirty="0">
                <a:solidFill>
                  <a:srgbClr val="08131A"/>
                </a:solidFill>
                <a:latin typeface="BIZ UDPゴシック" panose="020B0400000000000000" pitchFamily="50" charset="-128"/>
                <a:ea typeface="BIZ UDPゴシック" panose="020B0400000000000000" pitchFamily="50" charset="-128"/>
              </a:rPr>
              <a:t>日本での張鼓峰事件やノモンハン事件などの戦訓がフィンランドに提供され、冬戦争においては、日本から従軍武官を派遣し、左の</a:t>
            </a:r>
            <a:r>
              <a:rPr lang="en-US" altLang="ja-JP" sz="2000" dirty="0">
                <a:solidFill>
                  <a:srgbClr val="08131A"/>
                </a:solidFill>
                <a:latin typeface="BIZ UDPゴシック" panose="020B0400000000000000" pitchFamily="50" charset="-128"/>
                <a:ea typeface="BIZ UDPゴシック" panose="020B0400000000000000" pitchFamily="50" charset="-128"/>
              </a:rPr>
              <a:t>『</a:t>
            </a:r>
            <a:r>
              <a:rPr lang="ja-JP" altLang="en-US" sz="2000" dirty="0">
                <a:solidFill>
                  <a:srgbClr val="08131A"/>
                </a:solidFill>
                <a:latin typeface="BIZ UDPゴシック" panose="020B0400000000000000" pitchFamily="50" charset="-128"/>
                <a:ea typeface="BIZ UDPゴシック" panose="020B0400000000000000" pitchFamily="50" charset="-128"/>
              </a:rPr>
              <a:t>芬蘭軍従軍報告書</a:t>
            </a:r>
            <a:r>
              <a:rPr lang="en-US" altLang="ja-JP" sz="2000" dirty="0">
                <a:solidFill>
                  <a:srgbClr val="08131A"/>
                </a:solidFill>
                <a:latin typeface="BIZ UDPゴシック" panose="020B0400000000000000" pitchFamily="50" charset="-128"/>
                <a:ea typeface="BIZ UDPゴシック" panose="020B0400000000000000" pitchFamily="50" charset="-128"/>
              </a:rPr>
              <a:t>』</a:t>
            </a:r>
            <a:r>
              <a:rPr lang="ja-JP" altLang="en-US" sz="2000" dirty="0">
                <a:solidFill>
                  <a:srgbClr val="08131A"/>
                </a:solidFill>
                <a:latin typeface="BIZ UDPゴシック" panose="020B0400000000000000" pitchFamily="50" charset="-128"/>
                <a:ea typeface="BIZ UDPゴシック" panose="020B0400000000000000" pitchFamily="50" charset="-128"/>
              </a:rPr>
              <a:t>が作成され、関係部門に回覧された。</a:t>
            </a:r>
            <a:endParaRPr lang="en-US" altLang="ja-JP" sz="2000" dirty="0">
              <a:solidFill>
                <a:srgbClr val="08131A"/>
              </a:solidFill>
              <a:latin typeface="BIZ UDPゴシック" panose="020B0400000000000000" pitchFamily="50" charset="-128"/>
              <a:ea typeface="BIZ UDPゴシック" panose="020B0400000000000000" pitchFamily="50" charset="-128"/>
            </a:endParaRPr>
          </a:p>
          <a:p>
            <a:pPr algn="l"/>
            <a:endParaRPr lang="en-US" altLang="ja-JP" sz="2000" dirty="0">
              <a:solidFill>
                <a:srgbClr val="08131A"/>
              </a:solidFill>
              <a:latin typeface="BIZ UDPゴシック" panose="020B0400000000000000" pitchFamily="50" charset="-128"/>
              <a:ea typeface="BIZ UDPゴシック" panose="020B0400000000000000" pitchFamily="50" charset="-128"/>
            </a:endParaRPr>
          </a:p>
          <a:p>
            <a:pPr algn="l"/>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１９３９年以降、ソビエトとフィンランドの関係が悪化すると、陸軍は、美山要蔵（みやま・ようぞう）中佐をフィンランドに派遣し、ソビエトとの交渉などの調査にあたらせている。</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pPr algn="l"/>
            <a:endParaRPr lang="ja-JP" altLang="en-US" sz="2000" b="0" i="0" dirty="0">
              <a:solidFill>
                <a:srgbClr val="08131A"/>
              </a:solidFill>
              <a:effectLst/>
              <a:latin typeface="BIZ UDPゴシック" panose="020B0400000000000000" pitchFamily="50" charset="-128"/>
              <a:ea typeface="BIZ UDPゴシック" panose="020B0400000000000000" pitchFamily="50" charset="-128"/>
            </a:endParaRPr>
          </a:p>
          <a:p>
            <a:pPr algn="l"/>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美山中佐によれば、</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pPr algn="l"/>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●フィンランドはポーランドのようにソ連に易々と占領されることはない</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pPr algn="l"/>
            <a:r>
              <a:rPr lang="ja-JP" altLang="en-US" sz="2000" dirty="0">
                <a:solidFill>
                  <a:srgbClr val="08131A"/>
                </a:solidFill>
                <a:latin typeface="BIZ UDPゴシック" panose="020B0400000000000000" pitchFamily="50" charset="-128"/>
                <a:ea typeface="BIZ UDPゴシック" panose="020B0400000000000000" pitchFamily="50" charset="-128"/>
              </a:rPr>
              <a:t>●</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冬季の作戦においてソ連軍は戦術的に不利</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pPr algn="l"/>
            <a:r>
              <a:rPr lang="ja-JP" altLang="en-US" sz="2000" dirty="0">
                <a:solidFill>
                  <a:srgbClr val="08131A"/>
                </a:solidFill>
                <a:latin typeface="BIZ UDPゴシック" panose="020B0400000000000000" pitchFamily="50" charset="-128"/>
                <a:ea typeface="BIZ UDPゴシック" panose="020B0400000000000000" pitchFamily="50" charset="-128"/>
              </a:rPr>
              <a:t>●</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逆にフィンランド軍は相応の準備を整えている</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pPr algn="l"/>
            <a:r>
              <a:rPr lang="ja-JP" altLang="en-US" sz="2000" dirty="0">
                <a:solidFill>
                  <a:srgbClr val="08131A"/>
                </a:solidFill>
                <a:latin typeface="BIZ UDPゴシック" panose="020B0400000000000000" pitchFamily="50" charset="-128"/>
                <a:ea typeface="BIZ UDPゴシック" panose="020B0400000000000000" pitchFamily="50" charset="-128"/>
              </a:rPr>
              <a:t>●</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フィンランドにおける民兵部隊である「郷土防衛隊」</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a:t>
            </a:r>
            <a:r>
              <a:rPr lang="en-US" altLang="ja-JP" sz="2000" b="0" i="0" dirty="0" err="1">
                <a:solidFill>
                  <a:srgbClr val="08131A"/>
                </a:solidFill>
                <a:effectLst/>
                <a:latin typeface="BIZ UDPゴシック" panose="020B0400000000000000" pitchFamily="50" charset="-128"/>
                <a:ea typeface="BIZ UDPゴシック" panose="020B0400000000000000" pitchFamily="50" charset="-128"/>
              </a:rPr>
              <a:t>Suojeluskunta</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と「女性補助勤務部隊」</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(Lotta </a:t>
            </a:r>
            <a:r>
              <a:rPr lang="en-US" altLang="ja-JP" sz="2000" b="0" i="0" dirty="0" err="1">
                <a:solidFill>
                  <a:srgbClr val="08131A"/>
                </a:solidFill>
                <a:effectLst/>
                <a:latin typeface="BIZ UDPゴシック" panose="020B0400000000000000" pitchFamily="50" charset="-128"/>
                <a:ea typeface="BIZ UDPゴシック" panose="020B0400000000000000" pitchFamily="50" charset="-128"/>
              </a:rPr>
              <a:t>Svärd</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が各地域の防衛に深く根付いており、</a:t>
            </a:r>
            <a:r>
              <a:rPr lang="ja-JP" altLang="en-US" sz="2000" dirty="0">
                <a:solidFill>
                  <a:srgbClr val="08131A"/>
                </a:solidFill>
                <a:latin typeface="BIZ UDPゴシック" panose="020B0400000000000000" pitchFamily="50" charset="-128"/>
                <a:ea typeface="BIZ UDPゴシック" panose="020B0400000000000000" pitchFamily="50" charset="-128"/>
              </a:rPr>
              <a:t>訓練も充実している、と。</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24228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フィンランドへの武器販売＠昭和通商</a:t>
            </a:r>
          </a:p>
        </p:txBody>
      </p:sp>
      <p:sp>
        <p:nvSpPr>
          <p:cNvPr id="9" name="テキスト ボックス 8">
            <a:extLst>
              <a:ext uri="{FF2B5EF4-FFF2-40B4-BE49-F238E27FC236}">
                <a16:creationId xmlns:a16="http://schemas.microsoft.com/office/drawing/2014/main" id="{28233A25-28E7-178D-8997-478F6CE5213D}"/>
              </a:ext>
            </a:extLst>
          </p:cNvPr>
          <p:cNvSpPr txBox="1"/>
          <p:nvPr/>
        </p:nvSpPr>
        <p:spPr>
          <a:xfrm>
            <a:off x="323325" y="5580456"/>
            <a:ext cx="3221024" cy="830997"/>
          </a:xfrm>
          <a:prstGeom prst="rect">
            <a:avLst/>
          </a:prstGeom>
          <a:noFill/>
        </p:spPr>
        <p:txBody>
          <a:bodyPr wrap="square">
            <a:spAutoFit/>
          </a:bodyPr>
          <a:lstStyle/>
          <a:p>
            <a:pPr algn="ctr"/>
            <a:r>
              <a:rPr lang="ja-JP" altLang="en-US" sz="2400" b="0" i="0" dirty="0">
                <a:solidFill>
                  <a:schemeClr val="bg1"/>
                </a:solidFill>
                <a:effectLst/>
                <a:latin typeface="ＭＳ Ｐゴシック" panose="020B0600070205080204" pitchFamily="50" charset="-128"/>
                <a:ea typeface="ＭＳ Ｐゴシック" panose="020B0600070205080204" pitchFamily="50" charset="-128"/>
              </a:rPr>
              <a:t>明治参拾壱（１８９８）年</a:t>
            </a:r>
            <a:endParaRPr lang="en-US" altLang="ja-JP" sz="2400" b="0" i="0" dirty="0">
              <a:solidFill>
                <a:schemeClr val="bg1"/>
              </a:solidFill>
              <a:effectLst/>
              <a:latin typeface="ＭＳ Ｐゴシック" panose="020B0600070205080204" pitchFamily="50" charset="-128"/>
              <a:ea typeface="ＭＳ Ｐゴシック" panose="020B0600070205080204" pitchFamily="50" charset="-128"/>
            </a:endParaRPr>
          </a:p>
          <a:p>
            <a:pPr algn="ctr"/>
            <a:r>
              <a:rPr lang="ja-JP" altLang="en-US" sz="2400" b="0" i="0" dirty="0">
                <a:solidFill>
                  <a:schemeClr val="bg1"/>
                </a:solidFill>
                <a:effectLst/>
                <a:latin typeface="ＭＳ Ｐゴシック" panose="020B0600070205080204" pitchFamily="50" charset="-128"/>
                <a:ea typeface="ＭＳ Ｐゴシック" panose="020B0600070205080204" pitchFamily="50" charset="-128"/>
              </a:rPr>
              <a:t>呉海軍造兵廠</a:t>
            </a:r>
            <a:endParaRPr lang="ja-JP" altLang="en-US" sz="2400" dirty="0">
              <a:solidFill>
                <a:schemeClr val="bg1"/>
              </a:solidFill>
            </a:endParaRPr>
          </a:p>
        </p:txBody>
      </p:sp>
      <p:pic>
        <p:nvPicPr>
          <p:cNvPr id="2050" name="Picture 2" descr="画像">
            <a:extLst>
              <a:ext uri="{FF2B5EF4-FFF2-40B4-BE49-F238E27FC236}">
                <a16:creationId xmlns:a16="http://schemas.microsoft.com/office/drawing/2014/main" id="{C0009DC1-BFEC-9863-3964-60B659985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7" y="702308"/>
            <a:ext cx="3608364" cy="529364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05D1BDC-7430-4E38-01CE-12FD432275A3}"/>
              </a:ext>
            </a:extLst>
          </p:cNvPr>
          <p:cNvSpPr txBox="1"/>
          <p:nvPr/>
        </p:nvSpPr>
        <p:spPr>
          <a:xfrm>
            <a:off x="68337" y="6088286"/>
            <a:ext cx="11040534" cy="646331"/>
          </a:xfrm>
          <a:prstGeom prst="rect">
            <a:avLst/>
          </a:prstGeom>
          <a:noFill/>
        </p:spPr>
        <p:txBody>
          <a:bodyPr wrap="square">
            <a:spAutoFit/>
          </a:bodyPr>
          <a:lstStyle/>
          <a:p>
            <a:r>
              <a:rPr lang="ja-JP" altLang="en-US" b="0" i="0" dirty="0">
                <a:solidFill>
                  <a:srgbClr val="08131A"/>
                </a:solidFill>
                <a:effectLst/>
                <a:latin typeface="UD デジタル 教科書体 NK-B" panose="02020700000000000000" pitchFamily="18" charset="-128"/>
                <a:ea typeface="UD デジタル 教科書体 NK-B" panose="02020700000000000000" pitchFamily="18" charset="-128"/>
              </a:rPr>
              <a:t>日本陸軍ラトビア駐在武官（</a:t>
            </a:r>
            <a:r>
              <a:rPr lang="en-US" altLang="ja-JP" b="0" i="0" dirty="0">
                <a:solidFill>
                  <a:srgbClr val="08131A"/>
                </a:solidFill>
                <a:effectLst/>
                <a:latin typeface="UD デジタル 教科書体 NK-B" panose="02020700000000000000" pitchFamily="18" charset="-128"/>
                <a:ea typeface="UD デジタル 教科書体 NK-B" panose="02020700000000000000" pitchFamily="18" charset="-128"/>
              </a:rPr>
              <a:t>1939</a:t>
            </a:r>
            <a:r>
              <a:rPr lang="ja-JP" altLang="en-US" b="0" i="0" dirty="0">
                <a:solidFill>
                  <a:srgbClr val="08131A"/>
                </a:solidFill>
                <a:effectLst/>
                <a:latin typeface="UD デジタル 教科書体 NK-B" panose="02020700000000000000" pitchFamily="18" charset="-128"/>
                <a:ea typeface="UD デジタル 教科書体 NK-B" panose="02020700000000000000" pitchFamily="18" charset="-128"/>
              </a:rPr>
              <a:t>年当時）の小野打寛中佐。写真は、フィンランド駐在武官時（</a:t>
            </a:r>
            <a:r>
              <a:rPr lang="en-US" altLang="ja-JP" b="0" i="0" dirty="0">
                <a:solidFill>
                  <a:srgbClr val="08131A"/>
                </a:solidFill>
                <a:effectLst/>
                <a:latin typeface="UD デジタル 教科書体 NK-B" panose="02020700000000000000" pitchFamily="18" charset="-128"/>
                <a:ea typeface="UD デジタル 教科書体 NK-B" panose="02020700000000000000" pitchFamily="18" charset="-128"/>
              </a:rPr>
              <a:t>1940</a:t>
            </a:r>
            <a:r>
              <a:rPr lang="ja-JP" altLang="en-US" b="0" i="0" dirty="0">
                <a:solidFill>
                  <a:srgbClr val="08131A"/>
                </a:solidFill>
                <a:effectLst/>
                <a:latin typeface="UD デジタル 教科書体 NK-B" panose="02020700000000000000" pitchFamily="18" charset="-128"/>
                <a:ea typeface="UD デジタル 教科書体 NK-B" panose="02020700000000000000" pitchFamily="18" charset="-128"/>
              </a:rPr>
              <a:t>－</a:t>
            </a:r>
            <a:r>
              <a:rPr lang="en-US" altLang="ja-JP" b="0" i="0" dirty="0">
                <a:solidFill>
                  <a:srgbClr val="08131A"/>
                </a:solidFill>
                <a:effectLst/>
                <a:latin typeface="UD デジタル 教科書体 NK-B" panose="02020700000000000000" pitchFamily="18" charset="-128"/>
                <a:ea typeface="UD デジタル 教科書体 NK-B" panose="02020700000000000000" pitchFamily="18" charset="-128"/>
              </a:rPr>
              <a:t>44</a:t>
            </a:r>
            <a:r>
              <a:rPr lang="ja-JP" altLang="en-US" b="0" i="0" dirty="0">
                <a:solidFill>
                  <a:srgbClr val="08131A"/>
                </a:solidFill>
                <a:effectLst/>
                <a:latin typeface="UD デジタル 教科書体 NK-B" panose="02020700000000000000" pitchFamily="18" charset="-128"/>
                <a:ea typeface="UD デジタル 教科書体 NK-B" panose="02020700000000000000" pitchFamily="18" charset="-128"/>
              </a:rPr>
              <a:t>年）。</a:t>
            </a:r>
            <a:endParaRPr lang="en-US" altLang="ja-JP" b="0" i="0" dirty="0">
              <a:solidFill>
                <a:srgbClr val="08131A"/>
              </a:solidFill>
              <a:effectLst/>
              <a:latin typeface="UD デジタル 教科書体 NK-B" panose="02020700000000000000" pitchFamily="18" charset="-128"/>
              <a:ea typeface="UD デジタル 教科書体 NK-B" panose="02020700000000000000" pitchFamily="18" charset="-128"/>
            </a:endParaRPr>
          </a:p>
          <a:p>
            <a:r>
              <a:rPr lang="ja-JP" altLang="en-US" b="0" i="0" dirty="0">
                <a:solidFill>
                  <a:srgbClr val="08131A"/>
                </a:solidFill>
                <a:effectLst/>
                <a:latin typeface="UD デジタル 教科書体 NK-B" panose="02020700000000000000" pitchFamily="18" charset="-128"/>
                <a:ea typeface="UD デジタル 教科書体 NK-B" panose="02020700000000000000" pitchFamily="18" charset="-128"/>
              </a:rPr>
              <a:t>（</a:t>
            </a:r>
            <a:r>
              <a:rPr lang="en-US" altLang="ja-JP" b="0" i="0" dirty="0">
                <a:solidFill>
                  <a:srgbClr val="08131A"/>
                </a:solidFill>
                <a:effectLst/>
                <a:latin typeface="UD デジタル 教科書体 NK-B" panose="02020700000000000000" pitchFamily="18" charset="-128"/>
                <a:ea typeface="UD デジタル 教科書体 NK-B" panose="02020700000000000000" pitchFamily="18" charset="-128"/>
              </a:rPr>
              <a:t>※</a:t>
            </a:r>
            <a:r>
              <a:rPr lang="ja-JP" altLang="en-US" dirty="0">
                <a:solidFill>
                  <a:srgbClr val="08131A"/>
                </a:solidFill>
                <a:latin typeface="UD デジタル 教科書体 NK-B" panose="02020700000000000000" pitchFamily="18" charset="-128"/>
                <a:ea typeface="UD デジタル 教科書体 NK-B" panose="02020700000000000000" pitchFamily="18" charset="-128"/>
              </a:rPr>
              <a:t>ソ連によるバルト三国併合に伴い、小野打中佐は、フィンランドの駐在武官として異動）</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8" name="テキスト ボックス 7">
            <a:extLst>
              <a:ext uri="{FF2B5EF4-FFF2-40B4-BE49-F238E27FC236}">
                <a16:creationId xmlns:a16="http://schemas.microsoft.com/office/drawing/2014/main" id="{C4F9DC18-7EE2-9B40-90F5-558172A79456}"/>
              </a:ext>
            </a:extLst>
          </p:cNvPr>
          <p:cNvSpPr txBox="1"/>
          <p:nvPr/>
        </p:nvSpPr>
        <p:spPr>
          <a:xfrm>
            <a:off x="3864747" y="702308"/>
            <a:ext cx="8163966" cy="3785652"/>
          </a:xfrm>
          <a:prstGeom prst="rect">
            <a:avLst/>
          </a:prstGeom>
          <a:noFill/>
        </p:spPr>
        <p:txBody>
          <a:bodyPr wrap="square">
            <a:spAutoFit/>
          </a:bodyPr>
          <a:lstStyle/>
          <a:p>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ソ連側が極秘裏に対フィンランド戦争計画を承認していた</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1939</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年夏の段階で、日本陸軍はラトビア駐在武官の小野打寛（おのうち・ひろし）中佐を通じて、現地のフィンランド軍駐在武官に対して「昭和通商」を通じた日本製武器の売却を打診していた。</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しかし、フィンランド軍側はこれに興味を示さず、話は一旦お流れとなった</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a:t>
            </a:r>
          </a:p>
          <a:p>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だが、</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11</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月</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30</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日の開戦当日、小野打中佐はラトビアの首都リガからエストニアを経由して、フェリーでフィンランドに入国している事が確認されている。</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小野寺自身の回想ではこの後、冬戦争の期間中にフィンランド軍側から日本製兵器の購入が打診されたが、今度は東京の陸軍参謀本部がこれを拒否している、という。</a:t>
            </a:r>
            <a:endParaRPr lang="ja-JP" altLang="en-US" sz="20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CB21287E-00BE-B4AF-9DCD-B7A8F0E92E30}"/>
              </a:ext>
            </a:extLst>
          </p:cNvPr>
          <p:cNvSpPr txBox="1"/>
          <p:nvPr/>
        </p:nvSpPr>
        <p:spPr>
          <a:xfrm>
            <a:off x="3937528" y="4903458"/>
            <a:ext cx="8018403" cy="923330"/>
          </a:xfrm>
          <a:prstGeom prst="rect">
            <a:avLst/>
          </a:prstGeom>
          <a:solidFill>
            <a:schemeClr val="accent5">
              <a:lumMod val="40000"/>
              <a:lumOff val="60000"/>
            </a:schemeClr>
          </a:solidFill>
        </p:spPr>
        <p:txBody>
          <a:bodyPr wrap="square">
            <a:spAutoFit/>
          </a:bodyPr>
          <a:lstStyle/>
          <a:p>
            <a:r>
              <a:rPr lang="ja-JP" altLang="en-US" sz="1800" dirty="0">
                <a:latin typeface="BIZ UDPゴシック" panose="020B0400000000000000" pitchFamily="50" charset="-128"/>
                <a:ea typeface="BIZ UDPゴシック" panose="020B0400000000000000" pitchFamily="50" charset="-128"/>
              </a:rPr>
              <a:t>戦時中、欧州に駐在した陸軍軍人、小野寺信、小野打寛、広瀬栄一の３名を戦後アメリカが尋問した記録（</a:t>
            </a:r>
            <a:r>
              <a:rPr lang="en-US" altLang="ja-JP" sz="1800" dirty="0">
                <a:latin typeface="BIZ UDPゴシック" panose="020B0400000000000000" pitchFamily="50" charset="-128"/>
                <a:ea typeface="BIZ UDPゴシック" panose="020B0400000000000000" pitchFamily="50" charset="-128"/>
              </a:rPr>
              <a:t>Japan Wartime Intelligence Activities in Northern Europe)</a:t>
            </a:r>
            <a:r>
              <a:rPr lang="ja-JP" altLang="en-US" sz="1800" dirty="0">
                <a:latin typeface="BIZ UDPゴシック" panose="020B0400000000000000" pitchFamily="50" charset="-128"/>
                <a:ea typeface="BIZ UDPゴシック" panose="020B0400000000000000" pitchFamily="50" charset="-128"/>
              </a:rPr>
              <a:t>が残されている。</a:t>
            </a:r>
            <a:endParaRPr lang="ja-JP" altLang="en-US" dirty="0"/>
          </a:p>
        </p:txBody>
      </p:sp>
    </p:spTree>
    <p:extLst>
      <p:ext uri="{BB962C8B-B14F-4D97-AF65-F5344CB8AC3E}">
        <p14:creationId xmlns:p14="http://schemas.microsoft.com/office/powerpoint/2010/main" val="2372493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インテリジェンスと商社～軍事諜報組織の戦前から戦後～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特務機関・昭和通商</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D10C2F16-A8E1-E278-E873-DC67B8C94AB1}"/>
              </a:ext>
            </a:extLst>
          </p:cNvPr>
          <p:cNvSpPr/>
          <p:nvPr/>
        </p:nvSpPr>
        <p:spPr>
          <a:xfrm>
            <a:off x="5229683" y="742277"/>
            <a:ext cx="1659610" cy="387275"/>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泰平組合</a:t>
            </a:r>
          </a:p>
        </p:txBody>
      </p:sp>
      <p:sp>
        <p:nvSpPr>
          <p:cNvPr id="8" name="テキスト ボックス 7">
            <a:extLst>
              <a:ext uri="{FF2B5EF4-FFF2-40B4-BE49-F238E27FC236}">
                <a16:creationId xmlns:a16="http://schemas.microsoft.com/office/drawing/2014/main" id="{E66845B5-4F5A-BFAD-7FF2-A41BAE776BCC}"/>
              </a:ext>
            </a:extLst>
          </p:cNvPr>
          <p:cNvSpPr txBox="1"/>
          <p:nvPr/>
        </p:nvSpPr>
        <p:spPr>
          <a:xfrm>
            <a:off x="1928259" y="632237"/>
            <a:ext cx="3551489"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陸軍の旧式小銃、火砲など装備を</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中国やタイなどに輸出する組織</a:t>
            </a:r>
          </a:p>
        </p:txBody>
      </p:sp>
      <p:sp>
        <p:nvSpPr>
          <p:cNvPr id="9" name="テキスト ボックス 8">
            <a:extLst>
              <a:ext uri="{FF2B5EF4-FFF2-40B4-BE49-F238E27FC236}">
                <a16:creationId xmlns:a16="http://schemas.microsoft.com/office/drawing/2014/main" id="{70832AC1-716D-B82D-21DC-0FEE6C0583BE}"/>
              </a:ext>
            </a:extLst>
          </p:cNvPr>
          <p:cNvSpPr txBox="1"/>
          <p:nvPr/>
        </p:nvSpPr>
        <p:spPr>
          <a:xfrm>
            <a:off x="6562166" y="766636"/>
            <a:ext cx="411381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←出資：三井物産、大倉商事、高田商会</a:t>
            </a:r>
          </a:p>
        </p:txBody>
      </p:sp>
      <p:sp>
        <p:nvSpPr>
          <p:cNvPr id="10" name="矢印: 下 9">
            <a:extLst>
              <a:ext uri="{FF2B5EF4-FFF2-40B4-BE49-F238E27FC236}">
                <a16:creationId xmlns:a16="http://schemas.microsoft.com/office/drawing/2014/main" id="{854E56B8-6B78-2817-B595-CD72E5DE09FD}"/>
              </a:ext>
            </a:extLst>
          </p:cNvPr>
          <p:cNvSpPr/>
          <p:nvPr/>
        </p:nvSpPr>
        <p:spPr>
          <a:xfrm>
            <a:off x="5830645" y="1228301"/>
            <a:ext cx="516367" cy="68656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34DAA11-0071-B457-4406-5C18BD5DB5A1}"/>
              </a:ext>
            </a:extLst>
          </p:cNvPr>
          <p:cNvSpPr/>
          <p:nvPr/>
        </p:nvSpPr>
        <p:spPr>
          <a:xfrm>
            <a:off x="5103524" y="2013610"/>
            <a:ext cx="1911928" cy="485012"/>
          </a:xfrm>
          <a:prstGeom prst="roundRect">
            <a:avLst/>
          </a:prstGeom>
          <a:solidFill>
            <a:srgbClr val="002060"/>
          </a:solidFill>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BIZ UDPゴシック" panose="020B0400000000000000" pitchFamily="50" charset="-128"/>
                <a:ea typeface="BIZ UDPゴシック" panose="020B0400000000000000" pitchFamily="50" charset="-128"/>
              </a:rPr>
              <a:t>昭和通商</a:t>
            </a:r>
          </a:p>
        </p:txBody>
      </p:sp>
      <p:sp>
        <p:nvSpPr>
          <p:cNvPr id="12" name="正方形/長方形 11">
            <a:extLst>
              <a:ext uri="{FF2B5EF4-FFF2-40B4-BE49-F238E27FC236}">
                <a16:creationId xmlns:a16="http://schemas.microsoft.com/office/drawing/2014/main" id="{66519856-4FF2-9947-DBE5-431621C68BFB}"/>
              </a:ext>
            </a:extLst>
          </p:cNvPr>
          <p:cNvSpPr/>
          <p:nvPr/>
        </p:nvSpPr>
        <p:spPr>
          <a:xfrm>
            <a:off x="7607042" y="1400771"/>
            <a:ext cx="3782308" cy="9974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BIZ UDPゴシック" panose="020B0400000000000000" pitchFamily="50" charset="-128"/>
                <a:ea typeface="BIZ UDPゴシック" panose="020B0400000000000000" pitchFamily="50" charset="-128"/>
              </a:rPr>
              <a:t>■会社名：昭和通商株式会社</a:t>
            </a:r>
          </a:p>
          <a:p>
            <a:r>
              <a:rPr kumimoji="1" lang="ja-JP" altLang="en-US" sz="1200" dirty="0">
                <a:solidFill>
                  <a:schemeClr val="tx1"/>
                </a:solidFill>
                <a:latin typeface="BIZ UDPゴシック" panose="020B0400000000000000" pitchFamily="50" charset="-128"/>
                <a:ea typeface="BIZ UDPゴシック" panose="020B0400000000000000" pitchFamily="50" charset="-128"/>
              </a:rPr>
              <a:t>■設立：昭和</a:t>
            </a:r>
            <a:r>
              <a:rPr kumimoji="1" lang="en-US" altLang="ja-JP" sz="1200" dirty="0">
                <a:solidFill>
                  <a:schemeClr val="tx1"/>
                </a:solidFill>
                <a:latin typeface="BIZ UDPゴシック" panose="020B0400000000000000" pitchFamily="50" charset="-128"/>
                <a:ea typeface="BIZ UDPゴシック" panose="020B0400000000000000" pitchFamily="50" charset="-128"/>
              </a:rPr>
              <a:t>14</a:t>
            </a:r>
            <a:r>
              <a:rPr kumimoji="1" lang="ja-JP" altLang="en-US" sz="1200" dirty="0">
                <a:solidFill>
                  <a:schemeClr val="tx1"/>
                </a:solidFill>
                <a:latin typeface="BIZ UDPゴシック" panose="020B0400000000000000" pitchFamily="50" charset="-128"/>
                <a:ea typeface="BIZ UDPゴシック" panose="020B0400000000000000" pitchFamily="50" charset="-128"/>
              </a:rPr>
              <a:t>年（</a:t>
            </a:r>
            <a:r>
              <a:rPr kumimoji="1" lang="en-US" altLang="ja-JP" sz="1200" dirty="0">
                <a:solidFill>
                  <a:schemeClr val="tx1"/>
                </a:solidFill>
                <a:latin typeface="BIZ UDPゴシック" panose="020B0400000000000000" pitchFamily="50" charset="-128"/>
                <a:ea typeface="BIZ UDPゴシック" panose="020B0400000000000000" pitchFamily="50" charset="-128"/>
              </a:rPr>
              <a:t>1939</a:t>
            </a:r>
            <a:r>
              <a:rPr kumimoji="1" lang="ja-JP" altLang="en-US" sz="1200" dirty="0">
                <a:solidFill>
                  <a:schemeClr val="tx1"/>
                </a:solidFill>
                <a:latin typeface="BIZ UDPゴシック" panose="020B0400000000000000" pitchFamily="50" charset="-128"/>
                <a:ea typeface="BIZ UDPゴシック" panose="020B0400000000000000" pitchFamily="50" charset="-128"/>
              </a:rPr>
              <a:t>年）</a:t>
            </a:r>
            <a:r>
              <a:rPr kumimoji="1" lang="en-US" altLang="ja-JP" sz="1200" dirty="0">
                <a:solidFill>
                  <a:schemeClr val="tx1"/>
                </a:solidFill>
                <a:latin typeface="BIZ UDPゴシック" panose="020B0400000000000000" pitchFamily="50" charset="-128"/>
                <a:ea typeface="BIZ UDPゴシック" panose="020B0400000000000000" pitchFamily="50" charset="-128"/>
              </a:rPr>
              <a:t>4</a:t>
            </a:r>
            <a:r>
              <a:rPr kumimoji="1" lang="ja-JP" altLang="en-US" sz="1200" dirty="0">
                <a:solidFill>
                  <a:schemeClr val="tx1"/>
                </a:solidFill>
                <a:latin typeface="BIZ UDPゴシック" panose="020B0400000000000000" pitchFamily="50" charset="-128"/>
                <a:ea typeface="BIZ UDPゴシック" panose="020B0400000000000000" pitchFamily="50" charset="-128"/>
              </a:rPr>
              <a:t>月</a:t>
            </a:r>
            <a:r>
              <a:rPr kumimoji="1" lang="en-US" altLang="ja-JP" sz="1200" dirty="0">
                <a:solidFill>
                  <a:schemeClr val="tx1"/>
                </a:solidFill>
                <a:latin typeface="BIZ UDPゴシック" panose="020B0400000000000000" pitchFamily="50" charset="-128"/>
                <a:ea typeface="BIZ UDPゴシック" panose="020B0400000000000000" pitchFamily="50" charset="-128"/>
              </a:rPr>
              <a:t>20</a:t>
            </a:r>
            <a:r>
              <a:rPr kumimoji="1" lang="ja-JP" altLang="en-US" sz="1200" dirty="0">
                <a:solidFill>
                  <a:schemeClr val="tx1"/>
                </a:solidFill>
                <a:latin typeface="BIZ UDPゴシック" panose="020B0400000000000000" pitchFamily="50" charset="-128"/>
                <a:ea typeface="BIZ UDPゴシック" panose="020B0400000000000000" pitchFamily="50" charset="-128"/>
              </a:rPr>
              <a:t>日</a:t>
            </a:r>
          </a:p>
          <a:p>
            <a:r>
              <a:rPr kumimoji="1" lang="ja-JP" altLang="en-US" sz="1200" dirty="0">
                <a:solidFill>
                  <a:schemeClr val="tx1"/>
                </a:solidFill>
                <a:latin typeface="BIZ UDPゴシック" panose="020B0400000000000000" pitchFamily="50" charset="-128"/>
                <a:ea typeface="BIZ UDPゴシック" panose="020B0400000000000000" pitchFamily="50" charset="-128"/>
              </a:rPr>
              <a:t>■資本金：</a:t>
            </a:r>
            <a:r>
              <a:rPr kumimoji="1" lang="en-US" altLang="ja-JP" sz="1200" dirty="0">
                <a:solidFill>
                  <a:schemeClr val="tx1"/>
                </a:solidFill>
                <a:latin typeface="BIZ UDPゴシック" panose="020B0400000000000000" pitchFamily="50" charset="-128"/>
                <a:ea typeface="BIZ UDPゴシック" panose="020B0400000000000000" pitchFamily="50" charset="-128"/>
              </a:rPr>
              <a:t>1,500</a:t>
            </a:r>
            <a:r>
              <a:rPr kumimoji="1" lang="ja-JP" altLang="en-US" sz="1200" dirty="0">
                <a:solidFill>
                  <a:schemeClr val="tx1"/>
                </a:solidFill>
                <a:latin typeface="BIZ UDPゴシック" panose="020B0400000000000000" pitchFamily="50" charset="-128"/>
                <a:ea typeface="BIZ UDPゴシック" panose="020B0400000000000000" pitchFamily="50" charset="-128"/>
              </a:rPr>
              <a:t>万円</a:t>
            </a:r>
          </a:p>
          <a:p>
            <a:r>
              <a:rPr kumimoji="1" lang="ja-JP" altLang="en-US" sz="1200" dirty="0">
                <a:solidFill>
                  <a:schemeClr val="tx1"/>
                </a:solidFill>
                <a:latin typeface="BIZ UDPゴシック" panose="020B0400000000000000" pitchFamily="50" charset="-128"/>
                <a:ea typeface="BIZ UDPゴシック" panose="020B0400000000000000" pitchFamily="50" charset="-128"/>
              </a:rPr>
              <a:t>■代表者：堀三也</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200" dirty="0">
                <a:solidFill>
                  <a:schemeClr val="tx1"/>
                </a:solidFill>
                <a:latin typeface="BIZ UDPゴシック" panose="020B0400000000000000" pitchFamily="50" charset="-128"/>
                <a:ea typeface="BIZ UDPゴシック" panose="020B0400000000000000" pitchFamily="50" charset="-128"/>
              </a:rPr>
              <a:t>■株主：三井物産、三菱商事、大倉商事</a:t>
            </a:r>
            <a:r>
              <a:rPr kumimoji="1" lang="en-US" altLang="ja-JP" sz="1200" dirty="0">
                <a:solidFill>
                  <a:schemeClr val="tx1"/>
                </a:solidFill>
                <a:latin typeface="BIZ UDPゴシック" panose="020B0400000000000000" pitchFamily="50" charset="-128"/>
                <a:ea typeface="BIZ UDPゴシック" panose="020B0400000000000000" pitchFamily="50" charset="-128"/>
              </a:rPr>
              <a:t>(</a:t>
            </a:r>
            <a:r>
              <a:rPr kumimoji="1" lang="ja-JP" altLang="en-US" sz="1200" dirty="0">
                <a:solidFill>
                  <a:schemeClr val="tx1"/>
                </a:solidFill>
                <a:latin typeface="BIZ UDPゴシック" panose="020B0400000000000000" pitchFamily="50" charset="-128"/>
                <a:ea typeface="BIZ UDPゴシック" panose="020B0400000000000000" pitchFamily="50" charset="-128"/>
              </a:rPr>
              <a:t>各</a:t>
            </a:r>
            <a:r>
              <a:rPr kumimoji="1" lang="en-US" altLang="ja-JP" sz="1200" dirty="0">
                <a:solidFill>
                  <a:schemeClr val="tx1"/>
                </a:solidFill>
                <a:latin typeface="BIZ UDPゴシック" panose="020B0400000000000000" pitchFamily="50" charset="-128"/>
                <a:ea typeface="BIZ UDPゴシック" panose="020B0400000000000000" pitchFamily="50" charset="-128"/>
              </a:rPr>
              <a:t>500</a:t>
            </a:r>
            <a:r>
              <a:rPr kumimoji="1" lang="ja-JP" altLang="en-US" sz="1200" dirty="0">
                <a:solidFill>
                  <a:schemeClr val="tx1"/>
                </a:solidFill>
                <a:latin typeface="BIZ UDPゴシック" panose="020B0400000000000000" pitchFamily="50" charset="-128"/>
                <a:ea typeface="BIZ UDPゴシック" panose="020B0400000000000000" pitchFamily="50" charset="-128"/>
              </a:rPr>
              <a:t>万円</a:t>
            </a:r>
            <a:r>
              <a:rPr kumimoji="1" lang="en-US" altLang="ja-JP" sz="1200" dirty="0">
                <a:solidFill>
                  <a:schemeClr val="tx1"/>
                </a:solidFill>
                <a:latin typeface="BIZ UDPゴシック" panose="020B0400000000000000" pitchFamily="50" charset="-128"/>
                <a:ea typeface="BIZ UDPゴシック" panose="020B0400000000000000" pitchFamily="50" charset="-128"/>
              </a:rPr>
              <a:t>)</a:t>
            </a:r>
          </a:p>
        </p:txBody>
      </p:sp>
      <p:sp>
        <p:nvSpPr>
          <p:cNvPr id="13" name="四角形: 角を丸くする 12">
            <a:extLst>
              <a:ext uri="{FF2B5EF4-FFF2-40B4-BE49-F238E27FC236}">
                <a16:creationId xmlns:a16="http://schemas.microsoft.com/office/drawing/2014/main" id="{111A29FC-BF67-B66C-2AD5-771E6E2F4C93}"/>
              </a:ext>
            </a:extLst>
          </p:cNvPr>
          <p:cNvSpPr/>
          <p:nvPr/>
        </p:nvSpPr>
        <p:spPr>
          <a:xfrm>
            <a:off x="4930599" y="2950541"/>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専務社長：</a:t>
            </a:r>
            <a:r>
              <a:rPr lang="ja-JP" altLang="en-US" sz="2000" dirty="0">
                <a:latin typeface="BIZ UDPゴシック" panose="020B0400000000000000" pitchFamily="50" charset="-128"/>
                <a:ea typeface="BIZ UDPゴシック" panose="020B0400000000000000" pitchFamily="50" charset="-128"/>
              </a:rPr>
              <a:t>堀三也</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15" name="直線コネクタ 14">
            <a:extLst>
              <a:ext uri="{FF2B5EF4-FFF2-40B4-BE49-F238E27FC236}">
                <a16:creationId xmlns:a16="http://schemas.microsoft.com/office/drawing/2014/main" id="{BC91CC85-CDAB-F290-F581-8EEF7D4A5C6F}"/>
              </a:ext>
            </a:extLst>
          </p:cNvPr>
          <p:cNvCxnSpPr>
            <a:cxnSpLocks/>
            <a:stCxn id="11" idx="2"/>
            <a:endCxn id="13" idx="0"/>
          </p:cNvCxnSpPr>
          <p:nvPr/>
        </p:nvCxnSpPr>
        <p:spPr>
          <a:xfrm>
            <a:off x="6059488" y="2498622"/>
            <a:ext cx="0" cy="451919"/>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2F8CF495-80AF-D29E-F24B-88BA7C877ACA}"/>
              </a:ext>
            </a:extLst>
          </p:cNvPr>
          <p:cNvSpPr/>
          <p:nvPr/>
        </p:nvSpPr>
        <p:spPr>
          <a:xfrm>
            <a:off x="8677581" y="2710237"/>
            <a:ext cx="1911928" cy="966342"/>
          </a:xfrm>
          <a:prstGeom prst="roundRect">
            <a:avLst/>
          </a:prstGeom>
          <a:solidFill>
            <a:schemeClr val="accent2">
              <a:lumMod val="75000"/>
            </a:schemeClr>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非常勤取締役</a:t>
            </a:r>
            <a:endParaRPr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三井物産社長</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石田礼助</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20" name="直線コネクタ 19">
            <a:extLst>
              <a:ext uri="{FF2B5EF4-FFF2-40B4-BE49-F238E27FC236}">
                <a16:creationId xmlns:a16="http://schemas.microsoft.com/office/drawing/2014/main" id="{119DAEEB-E7AD-8617-5E4F-66CF01F1E217}"/>
              </a:ext>
            </a:extLst>
          </p:cNvPr>
          <p:cNvCxnSpPr>
            <a:cxnSpLocks/>
            <a:stCxn id="13" idx="3"/>
            <a:endCxn id="18" idx="1"/>
          </p:cNvCxnSpPr>
          <p:nvPr/>
        </p:nvCxnSpPr>
        <p:spPr>
          <a:xfrm>
            <a:off x="7188377" y="3193047"/>
            <a:ext cx="1489204" cy="36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37A20500-54E6-17CB-66E1-6B137AB185F4}"/>
              </a:ext>
            </a:extLst>
          </p:cNvPr>
          <p:cNvSpPr/>
          <p:nvPr/>
        </p:nvSpPr>
        <p:spPr>
          <a:xfrm>
            <a:off x="417412" y="3969802"/>
            <a:ext cx="1911928" cy="64418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調査部長</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佐鳥敬愛</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31" name="四角形: 角を丸くする 1030">
            <a:extLst>
              <a:ext uri="{FF2B5EF4-FFF2-40B4-BE49-F238E27FC236}">
                <a16:creationId xmlns:a16="http://schemas.microsoft.com/office/drawing/2014/main" id="{52454F46-ADB5-2736-70D1-37E782C73FA9}"/>
              </a:ext>
            </a:extLst>
          </p:cNvPr>
          <p:cNvSpPr/>
          <p:nvPr/>
        </p:nvSpPr>
        <p:spPr>
          <a:xfrm>
            <a:off x="2632206" y="3999766"/>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常務：</a:t>
            </a:r>
            <a:r>
              <a:rPr lang="zh-TW" altLang="en-US" sz="2000" b="0" i="0" dirty="0">
                <a:solidFill>
                  <a:schemeClr val="bg1"/>
                </a:solidFill>
                <a:effectLst/>
                <a:latin typeface="BIZ UDPゴシック" panose="020B0400000000000000" pitchFamily="50" charset="-128"/>
                <a:ea typeface="BIZ UDPゴシック" panose="020B0400000000000000" pitchFamily="50" charset="-128"/>
              </a:rPr>
              <a:t>田中勘次</a:t>
            </a: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1032" name="四角形: 角を丸くする 1031">
            <a:extLst>
              <a:ext uri="{FF2B5EF4-FFF2-40B4-BE49-F238E27FC236}">
                <a16:creationId xmlns:a16="http://schemas.microsoft.com/office/drawing/2014/main" id="{772EB523-1BDD-B942-9B73-AA0501912F45}"/>
              </a:ext>
            </a:extLst>
          </p:cNvPr>
          <p:cNvSpPr/>
          <p:nvPr/>
        </p:nvSpPr>
        <p:spPr>
          <a:xfrm>
            <a:off x="4936312" y="3988195"/>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常務：永井八郎</a:t>
            </a:r>
          </a:p>
        </p:txBody>
      </p:sp>
      <p:sp>
        <p:nvSpPr>
          <p:cNvPr id="1033" name="四角形: 角を丸くする 1032">
            <a:extLst>
              <a:ext uri="{FF2B5EF4-FFF2-40B4-BE49-F238E27FC236}">
                <a16:creationId xmlns:a16="http://schemas.microsoft.com/office/drawing/2014/main" id="{EE28D3B8-9EA0-7EBF-0EF4-A9494A70247D}"/>
              </a:ext>
            </a:extLst>
          </p:cNvPr>
          <p:cNvSpPr/>
          <p:nvPr/>
        </p:nvSpPr>
        <p:spPr>
          <a:xfrm>
            <a:off x="7234705" y="3999766"/>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常務：宮田準一</a:t>
            </a:r>
          </a:p>
        </p:txBody>
      </p:sp>
      <p:pic>
        <p:nvPicPr>
          <p:cNvPr id="2050" name="Picture 2" descr="阿片と大砲・陸軍昭和通商の七年 | 自由な情報の壁新聞「雫石」">
            <a:extLst>
              <a:ext uri="{FF2B5EF4-FFF2-40B4-BE49-F238E27FC236}">
                <a16:creationId xmlns:a16="http://schemas.microsoft.com/office/drawing/2014/main" id="{AAA6C5C0-850C-ACCE-D575-CA3FDA1D5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4084" y="3835473"/>
            <a:ext cx="1779776" cy="2587022"/>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コネクタ: カギ線 1034">
            <a:extLst>
              <a:ext uri="{FF2B5EF4-FFF2-40B4-BE49-F238E27FC236}">
                <a16:creationId xmlns:a16="http://schemas.microsoft.com/office/drawing/2014/main" id="{A49C3A5E-6AD4-2DB8-9529-5854BAE2E35E}"/>
              </a:ext>
            </a:extLst>
          </p:cNvPr>
          <p:cNvCxnSpPr>
            <a:stCxn id="13" idx="2"/>
            <a:endCxn id="23" idx="0"/>
          </p:cNvCxnSpPr>
          <p:nvPr/>
        </p:nvCxnSpPr>
        <p:spPr>
          <a:xfrm rot="5400000">
            <a:off x="3449308" y="1359621"/>
            <a:ext cx="534249" cy="4686112"/>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7" name="コネクタ: カギ線 1036">
            <a:extLst>
              <a:ext uri="{FF2B5EF4-FFF2-40B4-BE49-F238E27FC236}">
                <a16:creationId xmlns:a16="http://schemas.microsoft.com/office/drawing/2014/main" id="{955D6303-8BB6-D5DB-1650-374B2F6CBB4F}"/>
              </a:ext>
            </a:extLst>
          </p:cNvPr>
          <p:cNvCxnSpPr>
            <a:stCxn id="13" idx="2"/>
            <a:endCxn id="1031" idx="0"/>
          </p:cNvCxnSpPr>
          <p:nvPr/>
        </p:nvCxnSpPr>
        <p:spPr>
          <a:xfrm rot="5400000">
            <a:off x="4628186" y="2568463"/>
            <a:ext cx="564213" cy="2298393"/>
          </a:xfrm>
          <a:prstGeom prst="bentConnector3">
            <a:avLst>
              <a:gd name="adj1" fmla="val 46737"/>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9" name="コネクタ: カギ線 1038">
            <a:extLst>
              <a:ext uri="{FF2B5EF4-FFF2-40B4-BE49-F238E27FC236}">
                <a16:creationId xmlns:a16="http://schemas.microsoft.com/office/drawing/2014/main" id="{1D0CC9CE-E2F6-BCA9-EEE5-988664F7D1F0}"/>
              </a:ext>
            </a:extLst>
          </p:cNvPr>
          <p:cNvCxnSpPr>
            <a:stCxn id="13" idx="2"/>
            <a:endCxn id="1033" idx="0"/>
          </p:cNvCxnSpPr>
          <p:nvPr/>
        </p:nvCxnSpPr>
        <p:spPr>
          <a:xfrm rot="16200000" flipH="1">
            <a:off x="6929435" y="2565606"/>
            <a:ext cx="564213" cy="2304106"/>
          </a:xfrm>
          <a:prstGeom prst="bentConnector3">
            <a:avLst>
              <a:gd name="adj1" fmla="val 47825"/>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41" name="直線コネクタ 1040">
            <a:extLst>
              <a:ext uri="{FF2B5EF4-FFF2-40B4-BE49-F238E27FC236}">
                <a16:creationId xmlns:a16="http://schemas.microsoft.com/office/drawing/2014/main" id="{6D8D92EE-611F-BFB0-7185-92ED145784CE}"/>
              </a:ext>
            </a:extLst>
          </p:cNvPr>
          <p:cNvCxnSpPr>
            <a:stCxn id="13" idx="2"/>
            <a:endCxn id="1032" idx="0"/>
          </p:cNvCxnSpPr>
          <p:nvPr/>
        </p:nvCxnSpPr>
        <p:spPr>
          <a:xfrm>
            <a:off x="6059488" y="3435553"/>
            <a:ext cx="5713" cy="55264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042" name="テキスト ボックス 1041">
            <a:extLst>
              <a:ext uri="{FF2B5EF4-FFF2-40B4-BE49-F238E27FC236}">
                <a16:creationId xmlns:a16="http://schemas.microsoft.com/office/drawing/2014/main" id="{6A4418BD-73D2-7A85-009A-C9444A264F9D}"/>
              </a:ext>
            </a:extLst>
          </p:cNvPr>
          <p:cNvSpPr txBox="1"/>
          <p:nvPr/>
        </p:nvSpPr>
        <p:spPr>
          <a:xfrm>
            <a:off x="244487" y="4582265"/>
            <a:ext cx="2257778"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三井物産紐育支社</a:t>
            </a:r>
          </a:p>
        </p:txBody>
      </p:sp>
      <p:sp>
        <p:nvSpPr>
          <p:cNvPr id="1043" name="テキスト ボックス 1042">
            <a:extLst>
              <a:ext uri="{FF2B5EF4-FFF2-40B4-BE49-F238E27FC236}">
                <a16:creationId xmlns:a16="http://schemas.microsoft.com/office/drawing/2014/main" id="{C5CBE6F6-CDCA-41F8-1B01-6BFDDA7BC017}"/>
              </a:ext>
            </a:extLst>
          </p:cNvPr>
          <p:cNvSpPr txBox="1"/>
          <p:nvPr/>
        </p:nvSpPr>
        <p:spPr>
          <a:xfrm>
            <a:off x="326149" y="1482364"/>
            <a:ext cx="2257778"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陸軍・軍事課長</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岩畔豪雄</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44" name="テキスト ボックス 1043">
            <a:extLst>
              <a:ext uri="{FF2B5EF4-FFF2-40B4-BE49-F238E27FC236}">
                <a16:creationId xmlns:a16="http://schemas.microsoft.com/office/drawing/2014/main" id="{44320505-CEE1-A67C-9EC4-4696F8C1E9F5}"/>
              </a:ext>
            </a:extLst>
          </p:cNvPr>
          <p:cNvSpPr txBox="1"/>
          <p:nvPr/>
        </p:nvSpPr>
        <p:spPr>
          <a:xfrm>
            <a:off x="417412" y="2636628"/>
            <a:ext cx="2075252" cy="400110"/>
          </a:xfrm>
          <a:prstGeom prst="rect">
            <a:avLst/>
          </a:prstGeom>
          <a:solidFill>
            <a:srgbClr val="C00000"/>
          </a:solidFill>
        </p:spPr>
        <p:txBody>
          <a:bodyPr wrap="square" rtlCol="0">
            <a:spAutoFit/>
          </a:bodyPr>
          <a:lstStyle/>
          <a:p>
            <a:pPr algn="ctr"/>
            <a:r>
              <a:rPr kumimoji="1" lang="ja-JP" altLang="en-US" sz="2000" dirty="0">
                <a:solidFill>
                  <a:schemeClr val="bg1">
                    <a:lumMod val="95000"/>
                  </a:schemeClr>
                </a:solidFill>
                <a:latin typeface="BIZ UDPゴシック" panose="020B0400000000000000" pitchFamily="50" charset="-128"/>
                <a:ea typeface="BIZ UDPゴシック" panose="020B0400000000000000" pitchFamily="50" charset="-128"/>
              </a:rPr>
              <a:t>陸軍中野学校</a:t>
            </a:r>
          </a:p>
        </p:txBody>
      </p:sp>
      <p:cxnSp>
        <p:nvCxnSpPr>
          <p:cNvPr id="1048" name="直線矢印コネクタ 1047">
            <a:extLst>
              <a:ext uri="{FF2B5EF4-FFF2-40B4-BE49-F238E27FC236}">
                <a16:creationId xmlns:a16="http://schemas.microsoft.com/office/drawing/2014/main" id="{E3F8C58A-0D16-5154-927F-1715A420B435}"/>
              </a:ext>
            </a:extLst>
          </p:cNvPr>
          <p:cNvCxnSpPr/>
          <p:nvPr/>
        </p:nvCxnSpPr>
        <p:spPr>
          <a:xfrm>
            <a:off x="903111" y="3036738"/>
            <a:ext cx="0" cy="951457"/>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50" name="テキスト ボックス 1049">
            <a:extLst>
              <a:ext uri="{FF2B5EF4-FFF2-40B4-BE49-F238E27FC236}">
                <a16:creationId xmlns:a16="http://schemas.microsoft.com/office/drawing/2014/main" id="{7566D40E-2C85-A9A8-DF0A-9C753580A2DA}"/>
              </a:ext>
            </a:extLst>
          </p:cNvPr>
          <p:cNvSpPr txBox="1"/>
          <p:nvPr/>
        </p:nvSpPr>
        <p:spPr>
          <a:xfrm>
            <a:off x="244487" y="5118227"/>
            <a:ext cx="9554269" cy="1169551"/>
          </a:xfrm>
          <a:prstGeom prst="rect">
            <a:avLst/>
          </a:prstGeom>
          <a:noFill/>
        </p:spPr>
        <p:txBody>
          <a:bodyPr wrap="square">
            <a:spAutoFit/>
          </a:bodyPr>
          <a:lstStyle/>
          <a:p>
            <a:r>
              <a:rPr lang="ja-JP" altLang="en-US" sz="1400" i="0" dirty="0">
                <a:effectLst/>
                <a:latin typeface="BIZ UDPゴシック" panose="020B0400000000000000" pitchFamily="50" charset="-128"/>
                <a:ea typeface="BIZ UDPゴシック" panose="020B0400000000000000" pitchFamily="50" charset="-128"/>
              </a:rPr>
              <a:t>佐島は、三井物産退職後、満州航空に就職。その後、昭和通商の取締役調査部長に就任。</a:t>
            </a:r>
            <a:br>
              <a:rPr lang="ja-JP" altLang="en-US" sz="1400" i="0" dirty="0">
                <a:effectLst/>
                <a:latin typeface="BIZ UDPゴシック" panose="020B0400000000000000" pitchFamily="50" charset="-128"/>
                <a:ea typeface="BIZ UDPゴシック" panose="020B0400000000000000" pitchFamily="50" charset="-128"/>
              </a:rPr>
            </a:br>
            <a:r>
              <a:rPr lang="ja-JP" altLang="en-US" sz="1400" i="0" dirty="0">
                <a:effectLst/>
                <a:latin typeface="BIZ UDPゴシック" panose="020B0400000000000000" pitchFamily="50" charset="-128"/>
                <a:ea typeface="BIZ UDPゴシック" panose="020B0400000000000000" pitchFamily="50" charset="-128"/>
              </a:rPr>
              <a:t>佐島は、アジア版アラビアのロレンスと称する人もいる。</a:t>
            </a:r>
            <a:endParaRPr lang="en-US" altLang="ja-JP" sz="1400" i="0" dirty="0">
              <a:effectLst/>
              <a:latin typeface="BIZ UDPゴシック" panose="020B0400000000000000" pitchFamily="50" charset="-128"/>
              <a:ea typeface="BIZ UDPゴシック" panose="020B0400000000000000" pitchFamily="50" charset="-128"/>
            </a:endParaRPr>
          </a:p>
          <a:p>
            <a:r>
              <a:rPr lang="ja-JP" altLang="en-US" sz="1400" i="0" dirty="0">
                <a:effectLst/>
                <a:latin typeface="BIZ UDPゴシック" panose="020B0400000000000000" pitchFamily="50" charset="-128"/>
                <a:ea typeface="BIZ UDPゴシック" panose="020B0400000000000000" pitchFamily="50" charset="-128"/>
              </a:rPr>
              <a:t>初代のＣＩＡ東京支局長のポール・チャールズ・ブルームが主催する「火曜会」と言う夕食会の常連で８人のサムライの一人。</a:t>
            </a:r>
            <a:br>
              <a:rPr lang="ja-JP" altLang="en-US" sz="1400" i="0" dirty="0">
                <a:effectLst/>
                <a:latin typeface="BIZ UDPゴシック" panose="020B0400000000000000" pitchFamily="50" charset="-128"/>
                <a:ea typeface="BIZ UDPゴシック" panose="020B0400000000000000" pitchFamily="50" charset="-128"/>
              </a:rPr>
            </a:br>
            <a:r>
              <a:rPr lang="ja-JP" altLang="en-US" sz="1400" i="0" dirty="0">
                <a:effectLst/>
                <a:latin typeface="BIZ UDPゴシック" panose="020B0400000000000000" pitchFamily="50" charset="-128"/>
                <a:ea typeface="BIZ UDPゴシック" panose="020B0400000000000000" pitchFamily="50" charset="-128"/>
              </a:rPr>
              <a:t>他のメンバーは、朝日新聞論説主幹の笠新太郎、評論家の・浦松佐美太郎、政治学者の蝋山政道、農業経済学者の東畑精一、前田多門や松本重治（国際文化会館理事長）、松方三郎（共同通信社専務理事）ら。</a:t>
            </a:r>
            <a:endParaRPr lang="ja-JP" altLang="en-US" sz="1400" dirty="0">
              <a:latin typeface="BIZ UDPゴシック" panose="020B0400000000000000" pitchFamily="50" charset="-128"/>
              <a:ea typeface="BIZ UDPゴシック" panose="020B0400000000000000" pitchFamily="50" charset="-128"/>
            </a:endParaRPr>
          </a:p>
        </p:txBody>
      </p:sp>
      <p:sp>
        <p:nvSpPr>
          <p:cNvPr id="1051" name="テキスト ボックス 1050">
            <a:extLst>
              <a:ext uri="{FF2B5EF4-FFF2-40B4-BE49-F238E27FC236}">
                <a16:creationId xmlns:a16="http://schemas.microsoft.com/office/drawing/2014/main" id="{E30761C6-1975-CC87-B674-27DEBEEEE3F6}"/>
              </a:ext>
            </a:extLst>
          </p:cNvPr>
          <p:cNvSpPr txBox="1"/>
          <p:nvPr/>
        </p:nvSpPr>
        <p:spPr>
          <a:xfrm>
            <a:off x="10386307" y="6366050"/>
            <a:ext cx="1151467"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（出所）</a:t>
            </a:r>
            <a:r>
              <a:rPr kumimoji="1" lang="en-US" altLang="ja-JP" sz="1000" dirty="0">
                <a:latin typeface="BIZ UDPゴシック" panose="020B0400000000000000" pitchFamily="50" charset="-128"/>
                <a:ea typeface="BIZ UDPゴシック" panose="020B0400000000000000" pitchFamily="50" charset="-128"/>
              </a:rPr>
              <a:t>Amazon</a:t>
            </a:r>
            <a:endParaRPr kumimoji="1" lang="ja-JP" altLang="en-US" sz="1000" dirty="0">
              <a:latin typeface="BIZ UDPゴシック" panose="020B0400000000000000" pitchFamily="50" charset="-128"/>
              <a:ea typeface="BIZ UDPゴシック" panose="020B0400000000000000" pitchFamily="50" charset="-128"/>
            </a:endParaRPr>
          </a:p>
        </p:txBody>
      </p:sp>
      <p:cxnSp>
        <p:nvCxnSpPr>
          <p:cNvPr id="1053" name="直線コネクタ 1052">
            <a:extLst>
              <a:ext uri="{FF2B5EF4-FFF2-40B4-BE49-F238E27FC236}">
                <a16:creationId xmlns:a16="http://schemas.microsoft.com/office/drawing/2014/main" id="{6AA43C88-6CE3-8E9D-4C09-865DD4D77D2A}"/>
              </a:ext>
            </a:extLst>
          </p:cNvPr>
          <p:cNvCxnSpPr>
            <a:stCxn id="1043" idx="2"/>
            <a:endCxn id="1044" idx="0"/>
          </p:cNvCxnSpPr>
          <p:nvPr/>
        </p:nvCxnSpPr>
        <p:spPr>
          <a:xfrm>
            <a:off x="1455038" y="2190250"/>
            <a:ext cx="0" cy="446378"/>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048" name="テキスト ボックス 2047">
            <a:extLst>
              <a:ext uri="{FF2B5EF4-FFF2-40B4-BE49-F238E27FC236}">
                <a16:creationId xmlns:a16="http://schemas.microsoft.com/office/drawing/2014/main" id="{5BD2CF78-062E-4795-55C7-4E424021AB5F}"/>
              </a:ext>
            </a:extLst>
          </p:cNvPr>
          <p:cNvSpPr txBox="1"/>
          <p:nvPr/>
        </p:nvSpPr>
        <p:spPr>
          <a:xfrm>
            <a:off x="1373053" y="3777614"/>
            <a:ext cx="945168" cy="222152"/>
          </a:xfrm>
          <a:prstGeom prst="rect">
            <a:avLst/>
          </a:prstGeom>
          <a:noFill/>
        </p:spPr>
        <p:txBody>
          <a:bodyPr wrap="square" rtlCol="0">
            <a:spAutoFit/>
          </a:bodyPr>
          <a:lstStyle/>
          <a:p>
            <a:r>
              <a:rPr kumimoji="1" lang="ja-JP" altLang="en-US" sz="800" dirty="0">
                <a:latin typeface="BIZ UDPゴシック" panose="020B0400000000000000" pitchFamily="50" charset="-128"/>
                <a:ea typeface="BIZ UDPゴシック" panose="020B0400000000000000" pitchFamily="50" charset="-128"/>
              </a:rPr>
              <a:t>さとり　よしなり</a:t>
            </a:r>
          </a:p>
        </p:txBody>
      </p:sp>
      <p:sp>
        <p:nvSpPr>
          <p:cNvPr id="14" name="テキスト ボックス 13">
            <a:extLst>
              <a:ext uri="{FF2B5EF4-FFF2-40B4-BE49-F238E27FC236}">
                <a16:creationId xmlns:a16="http://schemas.microsoft.com/office/drawing/2014/main" id="{DB463999-6ECF-BC47-3C7A-09E651B2A239}"/>
              </a:ext>
            </a:extLst>
          </p:cNvPr>
          <p:cNvSpPr txBox="1"/>
          <p:nvPr/>
        </p:nvSpPr>
        <p:spPr>
          <a:xfrm>
            <a:off x="359061" y="3985148"/>
            <a:ext cx="408491" cy="600164"/>
          </a:xfrm>
          <a:prstGeom prst="rect">
            <a:avLst/>
          </a:prstGeom>
          <a:noFill/>
        </p:spPr>
        <p:txBody>
          <a:bodyPr wrap="square" rtlCol="0">
            <a:spAutoFit/>
          </a:bodyP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取締役</a:t>
            </a:r>
          </a:p>
        </p:txBody>
      </p:sp>
      <p:sp>
        <p:nvSpPr>
          <p:cNvPr id="2" name="吹き出し: 円形 1">
            <a:extLst>
              <a:ext uri="{FF2B5EF4-FFF2-40B4-BE49-F238E27FC236}">
                <a16:creationId xmlns:a16="http://schemas.microsoft.com/office/drawing/2014/main" id="{3D8420A3-4151-1FA1-3E97-24FE6917DBE9}"/>
              </a:ext>
            </a:extLst>
          </p:cNvPr>
          <p:cNvSpPr/>
          <p:nvPr/>
        </p:nvSpPr>
        <p:spPr>
          <a:xfrm>
            <a:off x="3175517" y="2013610"/>
            <a:ext cx="1336415" cy="623018"/>
          </a:xfrm>
          <a:prstGeom prst="wedgeEllipseCallout">
            <a:avLst>
              <a:gd name="adj1" fmla="val -138470"/>
              <a:gd name="adj2" fmla="val -4757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latin typeface="BIZ UDPゴシック" panose="020B0400000000000000" pitchFamily="50" charset="-128"/>
                <a:ea typeface="BIZ UDPゴシック" panose="020B0400000000000000" pitchFamily="50" charset="-128"/>
              </a:rPr>
              <a:t>中野学校を創った人</a:t>
            </a:r>
          </a:p>
        </p:txBody>
      </p:sp>
    </p:spTree>
    <p:extLst>
      <p:ext uri="{BB962C8B-B14F-4D97-AF65-F5344CB8AC3E}">
        <p14:creationId xmlns:p14="http://schemas.microsoft.com/office/powerpoint/2010/main" val="342358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4334"/>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1938</a:t>
            </a:r>
            <a:r>
              <a:rPr lang="ja-JP" altLang="en-US" sz="2400" b="1" dirty="0">
                <a:latin typeface="BIZ UDPゴシック" panose="020B0400000000000000" pitchFamily="50" charset="-128"/>
                <a:ea typeface="BIZ UDPゴシック" panose="020B0400000000000000" pitchFamily="50" charset="-128"/>
              </a:rPr>
              <a:t>年＠張鼓峰事件</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28233A25-28E7-178D-8997-478F6CE5213D}"/>
              </a:ext>
            </a:extLst>
          </p:cNvPr>
          <p:cNvSpPr txBox="1"/>
          <p:nvPr/>
        </p:nvSpPr>
        <p:spPr>
          <a:xfrm>
            <a:off x="323325" y="5580456"/>
            <a:ext cx="3221024" cy="830997"/>
          </a:xfrm>
          <a:prstGeom prst="rect">
            <a:avLst/>
          </a:prstGeom>
          <a:noFill/>
        </p:spPr>
        <p:txBody>
          <a:bodyPr wrap="square">
            <a:spAutoFit/>
          </a:bodyPr>
          <a:lstStyle/>
          <a:p>
            <a:pPr algn="ctr"/>
            <a:r>
              <a:rPr lang="ja-JP" altLang="en-US" sz="2400" b="0" i="0" dirty="0">
                <a:solidFill>
                  <a:schemeClr val="bg1"/>
                </a:solidFill>
                <a:effectLst/>
                <a:latin typeface="ＭＳ Ｐゴシック" panose="020B0600070205080204" pitchFamily="50" charset="-128"/>
                <a:ea typeface="ＭＳ Ｐゴシック" panose="020B0600070205080204" pitchFamily="50" charset="-128"/>
              </a:rPr>
              <a:t>明治参拾壱（１８９８）年</a:t>
            </a:r>
            <a:endParaRPr lang="en-US" altLang="ja-JP" sz="2400" b="0" i="0" dirty="0">
              <a:solidFill>
                <a:schemeClr val="bg1"/>
              </a:solidFill>
              <a:effectLst/>
              <a:latin typeface="ＭＳ Ｐゴシック" panose="020B0600070205080204" pitchFamily="50" charset="-128"/>
              <a:ea typeface="ＭＳ Ｐゴシック" panose="020B0600070205080204" pitchFamily="50" charset="-128"/>
            </a:endParaRPr>
          </a:p>
          <a:p>
            <a:pPr algn="ctr"/>
            <a:r>
              <a:rPr lang="ja-JP" altLang="en-US" sz="2400" b="0" i="0" dirty="0">
                <a:solidFill>
                  <a:schemeClr val="bg1"/>
                </a:solidFill>
                <a:effectLst/>
                <a:latin typeface="ＭＳ Ｐゴシック" panose="020B0600070205080204" pitchFamily="50" charset="-128"/>
                <a:ea typeface="ＭＳ Ｐゴシック" panose="020B0600070205080204" pitchFamily="50" charset="-128"/>
              </a:rPr>
              <a:t>呉海軍造兵廠</a:t>
            </a:r>
            <a:endParaRPr lang="ja-JP" altLang="en-US" sz="2400" dirty="0">
              <a:solidFill>
                <a:schemeClr val="bg1"/>
              </a:solidFill>
            </a:endParaRPr>
          </a:p>
        </p:txBody>
      </p:sp>
      <p:pic>
        <p:nvPicPr>
          <p:cNvPr id="4098" name="Picture 2" descr="不幸な遭遇をぶっ飛ばせ！……繰り返すまじ日露交流暗黒史">
            <a:extLst>
              <a:ext uri="{FF2B5EF4-FFF2-40B4-BE49-F238E27FC236}">
                <a16:creationId xmlns:a16="http://schemas.microsoft.com/office/drawing/2014/main" id="{88BC52FA-CC76-6977-64D3-8209CBBA7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632" y="829733"/>
            <a:ext cx="4725723" cy="57065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FEAD9B6-A1A6-8C79-ACF1-9C40E8C3C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300" y="829733"/>
            <a:ext cx="6087088" cy="5782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103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世界遺産「スオメンリンナ島」</a:t>
            </a:r>
          </a:p>
        </p:txBody>
      </p:sp>
      <p:sp>
        <p:nvSpPr>
          <p:cNvPr id="6" name="テキスト ボックス 5">
            <a:extLst>
              <a:ext uri="{FF2B5EF4-FFF2-40B4-BE49-F238E27FC236}">
                <a16:creationId xmlns:a16="http://schemas.microsoft.com/office/drawing/2014/main" id="{3A58AB90-1D43-1719-7D53-84DEAAEB22CE}"/>
              </a:ext>
            </a:extLst>
          </p:cNvPr>
          <p:cNvSpPr txBox="1"/>
          <p:nvPr/>
        </p:nvSpPr>
        <p:spPr>
          <a:xfrm>
            <a:off x="162371" y="583770"/>
            <a:ext cx="11814282" cy="2631490"/>
          </a:xfrm>
          <a:prstGeom prst="rect">
            <a:avLst/>
          </a:prstGeom>
          <a:noFill/>
        </p:spPr>
        <p:txBody>
          <a:bodyPr wrap="square">
            <a:spAutoFit/>
          </a:bodyPr>
          <a:lstStyle/>
          <a:p>
            <a:r>
              <a:rPr lang="ja-JP" altLang="en-US" b="0" i="0" dirty="0">
                <a:solidFill>
                  <a:srgbClr val="000000"/>
                </a:solidFill>
                <a:effectLst/>
                <a:latin typeface="BIZ UDPゴシック" panose="020B0400000000000000" pitchFamily="50" charset="-128"/>
                <a:ea typeface="BIZ UDPゴシック" panose="020B0400000000000000" pitchFamily="50" charset="-128"/>
              </a:rPr>
              <a:t>　当時日本を訪れたフィンランドの独立運動家、コンニ・ジリアスクは、日露戦争の情報戦で活躍した明石元二郎大佐と出会った。これを機に、日本の対フィンランド経済支援が開始（０５年）された。そして、多くの日本製兵器がフィンランドに送られた。</a:t>
            </a:r>
            <a:br>
              <a:rPr lang="ja-JP" altLang="en-US" dirty="0">
                <a:latin typeface="BIZ UDPゴシック" panose="020B0400000000000000" pitchFamily="50" charset="-128"/>
                <a:ea typeface="BIZ UDPゴシック" panose="020B0400000000000000" pitchFamily="50" charset="-128"/>
              </a:rPr>
            </a:br>
            <a:br>
              <a:rPr lang="ja-JP" altLang="en-US" sz="900" dirty="0">
                <a:latin typeface="BIZ UDPゴシック" panose="020B0400000000000000" pitchFamily="50" charset="-128"/>
                <a:ea typeface="BIZ UDPゴシック" panose="020B0400000000000000" pitchFamily="50" charset="-128"/>
              </a:rPr>
            </a:br>
            <a:r>
              <a:rPr lang="ja-JP" altLang="en-US" b="0" i="0" dirty="0">
                <a:solidFill>
                  <a:srgbClr val="000000"/>
                </a:solidFill>
                <a:effectLst/>
                <a:latin typeface="BIZ UDPゴシック" panose="020B0400000000000000" pitchFamily="50" charset="-128"/>
                <a:ea typeface="BIZ UDPゴシック" panose="020B0400000000000000" pitchFamily="50" charset="-128"/>
              </a:rPr>
              <a:t>　世界遺産にも登録されているスオメンリンナ島（要塞群）には</a:t>
            </a:r>
            <a:r>
              <a:rPr lang="ja-JP" altLang="en-US" b="1" i="0" dirty="0">
                <a:solidFill>
                  <a:srgbClr val="000000"/>
                </a:solidFill>
                <a:effectLst/>
                <a:latin typeface="BIZ UDPゴシック" panose="020B0400000000000000" pitchFamily="50" charset="-128"/>
                <a:ea typeface="BIZ UDPゴシック" panose="020B0400000000000000" pitchFamily="50" charset="-128"/>
              </a:rPr>
              <a:t>日本製の１２０ミリ砲</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が保存されている。大砲には「明治参拾壱（１８９８）年」「呉海軍造兵廠」と刻印されており、説明書にはこう記されている。</a:t>
            </a:r>
            <a:br>
              <a:rPr lang="ja-JP" altLang="en-US" dirty="0">
                <a:latin typeface="BIZ UDPゴシック" panose="020B0400000000000000" pitchFamily="50" charset="-128"/>
                <a:ea typeface="BIZ UDPゴシック" panose="020B0400000000000000" pitchFamily="50" charset="-128"/>
              </a:rPr>
            </a:br>
            <a:br>
              <a:rPr lang="ja-JP" altLang="en-US" sz="1050" dirty="0">
                <a:latin typeface="BIZ UDPゴシック" panose="020B0400000000000000" pitchFamily="50" charset="-128"/>
                <a:ea typeface="BIZ UDPゴシック" panose="020B0400000000000000" pitchFamily="50" charset="-128"/>
              </a:rPr>
            </a:br>
            <a:r>
              <a:rPr lang="ja-JP" altLang="en-US" b="0" i="0" dirty="0">
                <a:solidFill>
                  <a:srgbClr val="000000"/>
                </a:solidFill>
                <a:effectLst/>
                <a:latin typeface="BIZ UDPゴシック" panose="020B0400000000000000" pitchFamily="50" charset="-128"/>
                <a:ea typeface="BIZ UDPゴシック" panose="020B0400000000000000" pitchFamily="50" charset="-128"/>
              </a:rPr>
              <a:t>　</a:t>
            </a:r>
            <a:r>
              <a:rPr lang="en-US" altLang="ja-JP" b="0" i="0" dirty="0">
                <a:solidFill>
                  <a:srgbClr val="000000"/>
                </a:solidFill>
                <a:effectLst/>
                <a:latin typeface="BIZ UDPゴシック" panose="020B0400000000000000" pitchFamily="50" charset="-128"/>
                <a:ea typeface="BIZ UDPゴシック" panose="020B0400000000000000" pitchFamily="50" charset="-128"/>
              </a:rPr>
              <a:t>《</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この大砲は後のソ連との</a:t>
            </a:r>
            <a:r>
              <a:rPr lang="en-US" altLang="ja-JP" b="0" i="0" dirty="0">
                <a:solidFill>
                  <a:srgbClr val="000000"/>
                </a:solidFill>
                <a:effectLst/>
                <a:latin typeface="BIZ UDPゴシック" panose="020B0400000000000000" pitchFamily="50" charset="-128"/>
                <a:ea typeface="BIZ UDPゴシック" panose="020B0400000000000000" pitchFamily="50" charset="-128"/>
              </a:rPr>
              <a:t>『</a:t>
            </a:r>
            <a:r>
              <a:rPr lang="ja-JP" altLang="en-US" b="0" i="0" dirty="0">
                <a:solidFill>
                  <a:srgbClr val="000000"/>
                </a:solidFill>
                <a:effectLst/>
                <a:latin typeface="BIZ UDPゴシック" panose="020B0400000000000000" pitchFamily="50" charset="-128"/>
                <a:ea typeface="BIZ UDPゴシック" panose="020B0400000000000000" pitchFamily="50" charset="-128"/>
              </a:rPr>
              <a:t>冬戦争</a:t>
            </a:r>
            <a:r>
              <a:rPr lang="en-US" altLang="ja-JP" b="0" i="0" dirty="0">
                <a:solidFill>
                  <a:srgbClr val="000000"/>
                </a:solidFill>
                <a:effectLst/>
                <a:latin typeface="BIZ UDPゴシック" panose="020B0400000000000000" pitchFamily="50" charset="-128"/>
                <a:ea typeface="BIZ UDPゴシック" panose="020B0400000000000000" pitchFamily="50" charset="-128"/>
              </a:rPr>
              <a:t>』</a:t>
            </a:r>
            <a:r>
              <a:rPr lang="ja-JP" altLang="en-US" b="0" i="0" dirty="0">
                <a:solidFill>
                  <a:srgbClr val="000000"/>
                </a:solidFill>
                <a:effectLst/>
                <a:latin typeface="BIZ UDPゴシック" panose="020B0400000000000000" pitchFamily="50" charset="-128"/>
                <a:ea typeface="BIZ UDPゴシック" panose="020B0400000000000000" pitchFamily="50" charset="-128"/>
              </a:rPr>
              <a:t>最中の１９３９年１２月６日に１６２発を撃ってソ連軍の攻撃を撃退した。そして、その後も活躍し、１９４０年２月１９日の戦闘で砲身にクラック（ひび）が入ったが、それでもなお照準器なしで撃ち続けて敵を粉砕した。射撃弾数は６４８発に達した</a:t>
            </a:r>
            <a:r>
              <a:rPr lang="en-US" altLang="ja-JP" b="0" i="0" dirty="0">
                <a:solidFill>
                  <a:srgbClr val="000000"/>
                </a:solidFill>
                <a:effectLst/>
                <a:latin typeface="BIZ UDPゴシック" panose="020B0400000000000000" pitchFamily="50" charset="-128"/>
                <a:ea typeface="BIZ UDPゴシック" panose="020B0400000000000000" pitchFamily="50" charset="-128"/>
              </a:rPr>
              <a:t>》</a:t>
            </a:r>
            <a:endParaRPr lang="ja-JP" altLang="en-US" dirty="0">
              <a:latin typeface="BIZ UDPゴシック" panose="020B0400000000000000" pitchFamily="50" charset="-128"/>
              <a:ea typeface="BIZ UDPゴシック" panose="020B0400000000000000" pitchFamily="50" charset="-128"/>
            </a:endParaRPr>
          </a:p>
        </p:txBody>
      </p:sp>
      <p:pic>
        <p:nvPicPr>
          <p:cNvPr id="7170" name="Picture 2" descr="スオメンリンナ島 - バルト海を見渡す水辺の要塞 -【フィンランドでハイキング観光】｜旅の音楽家 studio iota label (スタジオ イオタ) ｜note">
            <a:extLst>
              <a:ext uri="{FF2B5EF4-FFF2-40B4-BE49-F238E27FC236}">
                <a16:creationId xmlns:a16="http://schemas.microsoft.com/office/drawing/2014/main" id="{1FBBA3B0-788E-FAF5-620F-4C62FA53C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86" y="3585617"/>
            <a:ext cx="6027166" cy="31501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ユネスコ世界遺産">
            <a:extLst>
              <a:ext uri="{FF2B5EF4-FFF2-40B4-BE49-F238E27FC236}">
                <a16:creationId xmlns:a16="http://schemas.microsoft.com/office/drawing/2014/main" id="{9CF12E9A-FC21-89F0-32E8-64B6378FE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643" y="3158731"/>
            <a:ext cx="5450700" cy="3577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冬戦争で使用された日本製</a:t>
            </a:r>
            <a:r>
              <a:rPr kumimoji="1" lang="en-US" altLang="ja-JP" sz="2400" b="1" dirty="0">
                <a:latin typeface="BIZ UDPゴシック" panose="020B0400000000000000" pitchFamily="50" charset="-128"/>
                <a:ea typeface="BIZ UDPゴシック" panose="020B0400000000000000" pitchFamily="50" charset="-128"/>
              </a:rPr>
              <a:t>120</a:t>
            </a:r>
            <a:r>
              <a:rPr kumimoji="1" lang="ja-JP" altLang="en-US" sz="2400" b="1" dirty="0">
                <a:latin typeface="BIZ UDPゴシック" panose="020B0400000000000000" pitchFamily="50" charset="-128"/>
                <a:ea typeface="BIZ UDPゴシック" panose="020B0400000000000000" pitchFamily="50" charset="-128"/>
              </a:rPr>
              <a:t>ミリ砲</a:t>
            </a:r>
          </a:p>
        </p:txBody>
      </p:sp>
      <p:pic>
        <p:nvPicPr>
          <p:cNvPr id="8194" name="Picture 2" descr="【正論ヒストリア】フィンランドの軍事博物館に展示されている日本製１２０ミリ砲">
            <a:extLst>
              <a:ext uri="{FF2B5EF4-FFF2-40B4-BE49-F238E27FC236}">
                <a16:creationId xmlns:a16="http://schemas.microsoft.com/office/drawing/2014/main" id="{4387EE0C-FBBE-D33D-1512-023249AEC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40" y="596091"/>
            <a:ext cx="7924800" cy="5943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67E075C-4D64-0D50-B344-28F251E69622}"/>
              </a:ext>
            </a:extLst>
          </p:cNvPr>
          <p:cNvSpPr txBox="1"/>
          <p:nvPr/>
        </p:nvSpPr>
        <p:spPr>
          <a:xfrm>
            <a:off x="0" y="6596390"/>
            <a:ext cx="12192000" cy="261610"/>
          </a:xfrm>
          <a:prstGeom prst="rect">
            <a:avLst/>
          </a:prstGeom>
          <a:noFill/>
        </p:spPr>
        <p:txBody>
          <a:bodyPr wrap="square">
            <a:spAutoFit/>
          </a:bodyPr>
          <a:lstStyle/>
          <a:p>
            <a:pPr algn="ctr"/>
            <a:r>
              <a:rPr lang="ja-JP" altLang="en-US" sz="1100" b="0" i="0" dirty="0">
                <a:effectLst/>
                <a:latin typeface="BIZ UDPゴシック" panose="020B0400000000000000" pitchFamily="50" charset="-128"/>
                <a:ea typeface="BIZ UDPゴシック" panose="020B0400000000000000" pitchFamily="50" charset="-128"/>
              </a:rPr>
              <a:t>「冬戦争」でフィンランド軍が使用した日本製１２０ミリ砲（写真はすべて２０１９年９月、フィンランド・スオメンリンナ島の軍事博物館で小島新一撮影）</a:t>
            </a:r>
            <a:endParaRPr lang="ja-JP" altLang="en-US" sz="1100"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552A8E29-0116-AB32-45D4-1761B5B0E90E}"/>
              </a:ext>
            </a:extLst>
          </p:cNvPr>
          <p:cNvPicPr>
            <a:picLocks noChangeAspect="1"/>
          </p:cNvPicPr>
          <p:nvPr/>
        </p:nvPicPr>
        <p:blipFill>
          <a:blip r:embed="rId3"/>
          <a:stretch>
            <a:fillRect/>
          </a:stretch>
        </p:blipFill>
        <p:spPr>
          <a:xfrm>
            <a:off x="10670796" y="5395519"/>
            <a:ext cx="1462481" cy="1462481"/>
          </a:xfrm>
          <a:prstGeom prst="rect">
            <a:avLst/>
          </a:prstGeom>
        </p:spPr>
      </p:pic>
      <p:sp>
        <p:nvSpPr>
          <p:cNvPr id="9" name="テキスト ボックス 8">
            <a:extLst>
              <a:ext uri="{FF2B5EF4-FFF2-40B4-BE49-F238E27FC236}">
                <a16:creationId xmlns:a16="http://schemas.microsoft.com/office/drawing/2014/main" id="{28233A25-28E7-178D-8997-478F6CE5213D}"/>
              </a:ext>
            </a:extLst>
          </p:cNvPr>
          <p:cNvSpPr txBox="1"/>
          <p:nvPr/>
        </p:nvSpPr>
        <p:spPr>
          <a:xfrm>
            <a:off x="323325" y="5580456"/>
            <a:ext cx="3221024" cy="830997"/>
          </a:xfrm>
          <a:prstGeom prst="rect">
            <a:avLst/>
          </a:prstGeom>
          <a:noFill/>
        </p:spPr>
        <p:txBody>
          <a:bodyPr wrap="square">
            <a:spAutoFit/>
          </a:bodyPr>
          <a:lstStyle/>
          <a:p>
            <a:pPr algn="ctr"/>
            <a:r>
              <a:rPr lang="ja-JP" altLang="en-US" sz="2400" b="0" i="0" dirty="0">
                <a:solidFill>
                  <a:schemeClr val="bg1"/>
                </a:solidFill>
                <a:effectLst/>
                <a:latin typeface="ＭＳ Ｐゴシック" panose="020B0600070205080204" pitchFamily="50" charset="-128"/>
                <a:ea typeface="ＭＳ Ｐゴシック" panose="020B0600070205080204" pitchFamily="50" charset="-128"/>
              </a:rPr>
              <a:t>明治参拾壱（１８９８）年</a:t>
            </a:r>
            <a:endParaRPr lang="en-US" altLang="ja-JP" sz="2400" b="0" i="0" dirty="0">
              <a:solidFill>
                <a:schemeClr val="bg1"/>
              </a:solidFill>
              <a:effectLst/>
              <a:latin typeface="ＭＳ Ｐゴシック" panose="020B0600070205080204" pitchFamily="50" charset="-128"/>
              <a:ea typeface="ＭＳ Ｐゴシック" panose="020B0600070205080204" pitchFamily="50" charset="-128"/>
            </a:endParaRPr>
          </a:p>
          <a:p>
            <a:pPr algn="ctr"/>
            <a:r>
              <a:rPr lang="ja-JP" altLang="en-US" sz="2400" b="0" i="0" dirty="0">
                <a:solidFill>
                  <a:schemeClr val="bg1"/>
                </a:solidFill>
                <a:effectLst/>
                <a:latin typeface="ＭＳ Ｐゴシック" panose="020B0600070205080204" pitchFamily="50" charset="-128"/>
                <a:ea typeface="ＭＳ Ｐゴシック" panose="020B0600070205080204" pitchFamily="50" charset="-128"/>
              </a:rPr>
              <a:t>呉海軍造兵廠</a:t>
            </a:r>
            <a:endParaRPr lang="ja-JP" altLang="en-US" sz="2400" dirty="0">
              <a:solidFill>
                <a:schemeClr val="bg1"/>
              </a:solidFill>
            </a:endParaRPr>
          </a:p>
        </p:txBody>
      </p:sp>
      <p:sp>
        <p:nvSpPr>
          <p:cNvPr id="11" name="テキスト ボックス 10">
            <a:extLst>
              <a:ext uri="{FF2B5EF4-FFF2-40B4-BE49-F238E27FC236}">
                <a16:creationId xmlns:a16="http://schemas.microsoft.com/office/drawing/2014/main" id="{5252F22D-3E5D-7429-B1F1-F1380FE46B50}"/>
              </a:ext>
            </a:extLst>
          </p:cNvPr>
          <p:cNvSpPr txBox="1"/>
          <p:nvPr/>
        </p:nvSpPr>
        <p:spPr>
          <a:xfrm>
            <a:off x="8099570" y="2812624"/>
            <a:ext cx="4029513" cy="2554545"/>
          </a:xfrm>
          <a:prstGeom prst="rect">
            <a:avLst/>
          </a:prstGeom>
          <a:noFill/>
        </p:spPr>
        <p:txBody>
          <a:bodyPr wrap="square">
            <a:spAutoFit/>
          </a:bodyPr>
          <a:lstStyle/>
          <a:p>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この大砲は後のソ連との</a:t>
            </a:r>
            <a:r>
              <a:rPr lang="en-US" altLang="ja-JP" sz="20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冬戦争</a:t>
            </a:r>
            <a:r>
              <a:rPr lang="en-US" altLang="ja-JP" sz="2000" b="0" i="0" dirty="0">
                <a:solidFill>
                  <a:srgbClr val="000000"/>
                </a:solidFill>
                <a:effectLst/>
                <a:latin typeface="BIZ UDPゴシック" panose="020B0400000000000000" pitchFamily="50" charset="-128"/>
                <a:ea typeface="BIZ UDPゴシック" panose="020B0400000000000000" pitchFamily="50" charset="-128"/>
              </a:rPr>
              <a:t>』</a:t>
            </a:r>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最中の１９３９年１２月６日に１６２発を撃ってソ連軍の攻撃を撃退。</a:t>
            </a:r>
            <a:endParaRPr lang="en-US" altLang="ja-JP" sz="2000" dirty="0">
              <a:solidFill>
                <a:srgbClr val="000000"/>
              </a:solidFill>
              <a:latin typeface="BIZ UDPゴシック" panose="020B0400000000000000" pitchFamily="50" charset="-128"/>
              <a:ea typeface="BIZ UDPゴシック" panose="020B0400000000000000" pitchFamily="50" charset="-128"/>
            </a:endParaRPr>
          </a:p>
          <a:p>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その後、１９４０年２月１９日の戦闘で砲身にクラック（ひび）が入ったが、それでもなお照準器なしで撃ち続けて敵を撃破した。</a:t>
            </a:r>
            <a:endParaRPr lang="en-US" altLang="ja-JP" sz="2000" dirty="0">
              <a:solidFill>
                <a:srgbClr val="000000"/>
              </a:solidFill>
              <a:latin typeface="BIZ UDPゴシック" panose="020B0400000000000000" pitchFamily="50" charset="-128"/>
              <a:ea typeface="BIZ UDPゴシック" panose="020B0400000000000000" pitchFamily="50" charset="-128"/>
            </a:endParaRPr>
          </a:p>
          <a:p>
            <a:r>
              <a:rPr lang="ja-JP" altLang="en-US" sz="2000" b="0" i="0" dirty="0">
                <a:solidFill>
                  <a:srgbClr val="000000"/>
                </a:solidFill>
                <a:effectLst/>
                <a:latin typeface="BIZ UDPゴシック" panose="020B0400000000000000" pitchFamily="50" charset="-128"/>
                <a:ea typeface="BIZ UDPゴシック" panose="020B0400000000000000" pitchFamily="50" charset="-128"/>
              </a:rPr>
              <a:t>射撃弾数は６４８発である。</a:t>
            </a:r>
            <a:endParaRPr lang="ja-JP" altLang="en-US" sz="2000" dirty="0">
              <a:latin typeface="BIZ UDPゴシック" panose="020B0400000000000000" pitchFamily="50" charset="-128"/>
              <a:ea typeface="BIZ UDPゴシック" panose="020B0400000000000000" pitchFamily="50" charset="-128"/>
            </a:endParaRPr>
          </a:p>
        </p:txBody>
      </p:sp>
      <p:pic>
        <p:nvPicPr>
          <p:cNvPr id="8196" name="Picture 4" descr="upload.wikimedia.org/wikipedia/commons/e/ea/Suomen...">
            <a:extLst>
              <a:ext uri="{FF2B5EF4-FFF2-40B4-BE49-F238E27FC236}">
                <a16:creationId xmlns:a16="http://schemas.microsoft.com/office/drawing/2014/main" id="{B95ADFE2-B969-1A54-4C99-6121D9BFD0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2047" y="596091"/>
            <a:ext cx="1743642" cy="204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39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日米開戦不可ナリ</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14996B4B-6A23-A598-9995-7B81D5D13A55}"/>
              </a:ext>
            </a:extLst>
          </p:cNvPr>
          <p:cNvPicPr>
            <a:picLocks noChangeAspect="1"/>
          </p:cNvPicPr>
          <p:nvPr/>
        </p:nvPicPr>
        <p:blipFill>
          <a:blip r:embed="rId2"/>
          <a:stretch>
            <a:fillRect/>
          </a:stretch>
        </p:blipFill>
        <p:spPr>
          <a:xfrm>
            <a:off x="2006414" y="461762"/>
            <a:ext cx="8101873" cy="6134980"/>
          </a:xfrm>
          <a:prstGeom prst="rect">
            <a:avLst/>
          </a:prstGeom>
        </p:spPr>
      </p:pic>
      <p:sp>
        <p:nvSpPr>
          <p:cNvPr id="8" name="テキスト ボックス 7">
            <a:extLst>
              <a:ext uri="{FF2B5EF4-FFF2-40B4-BE49-F238E27FC236}">
                <a16:creationId xmlns:a16="http://schemas.microsoft.com/office/drawing/2014/main" id="{452B65FB-9F37-1453-A544-F1A1CD211ED5}"/>
              </a:ext>
            </a:extLst>
          </p:cNvPr>
          <p:cNvSpPr txBox="1"/>
          <p:nvPr/>
        </p:nvSpPr>
        <p:spPr>
          <a:xfrm>
            <a:off x="2902403" y="6313132"/>
            <a:ext cx="6101482" cy="261610"/>
          </a:xfrm>
          <a:prstGeom prst="rect">
            <a:avLst/>
          </a:prstGeom>
          <a:noFill/>
        </p:spPr>
        <p:txBody>
          <a:bodyPr wrap="square">
            <a:spAutoFit/>
          </a:bodyPr>
          <a:lstStyle/>
          <a:p>
            <a:r>
              <a:rPr lang="ja-JP" altLang="en-US" sz="1050" dirty="0">
                <a:latin typeface="Amasis MT Pro Black" panose="02040A04050005020304" pitchFamily="18" charset="0"/>
                <a:ea typeface="BIZ UDPゴシック" panose="020B0400000000000000" pitchFamily="50" charset="-128"/>
              </a:rPr>
              <a:t>（出所）ＮＨＫオンデマンド </a:t>
            </a:r>
            <a:r>
              <a:rPr lang="en-US" altLang="ja-JP" sz="1050" dirty="0">
                <a:latin typeface="Amasis MT Pro Black" panose="02040A04050005020304" pitchFamily="18" charset="0"/>
                <a:ea typeface="BIZ UDPゴシック" panose="020B0400000000000000" pitchFamily="50" charset="-128"/>
              </a:rPr>
              <a:t>https://www.nhk-ondemand.jp/goods/G2010020502SA000/</a:t>
            </a:r>
            <a:endParaRPr lang="ja-JP" altLang="en-US" sz="1050" dirty="0">
              <a:latin typeface="Amasis MT Pro Black" panose="02040A04050005020304" pitchFamily="18" charset="0"/>
              <a:ea typeface="BIZ UDPゴシック" panose="020B0400000000000000" pitchFamily="50" charset="-128"/>
            </a:endParaRPr>
          </a:p>
        </p:txBody>
      </p:sp>
      <p:pic>
        <p:nvPicPr>
          <p:cNvPr id="6146" name="Picture 2" descr="諜報の神様」と呼ばれた男 連合国が恐れた情報士官・小野寺信の流儀 | 岡部 伸 | 軍事 | Kindleストア | Amazon">
            <a:extLst>
              <a:ext uri="{FF2B5EF4-FFF2-40B4-BE49-F238E27FC236}">
                <a16:creationId xmlns:a16="http://schemas.microsoft.com/office/drawing/2014/main" id="{F30122D1-B9A5-A7AC-0C99-12AF095A3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56" y="587481"/>
            <a:ext cx="1786811" cy="26589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消えたヤルタ密約緊急電 (新潮選書)">
            <a:extLst>
              <a:ext uri="{FF2B5EF4-FFF2-40B4-BE49-F238E27FC236}">
                <a16:creationId xmlns:a16="http://schemas.microsoft.com/office/drawing/2014/main" id="{15158732-2BFD-0D27-E27F-17F566EFF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36" y="3746754"/>
            <a:ext cx="1800142" cy="2697183"/>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1BA03B5-1164-70E8-A953-006F632A2F08}"/>
              </a:ext>
            </a:extLst>
          </p:cNvPr>
          <p:cNvSpPr txBox="1"/>
          <p:nvPr/>
        </p:nvSpPr>
        <p:spPr>
          <a:xfrm>
            <a:off x="580850" y="3494274"/>
            <a:ext cx="92089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a:t>
            </a:r>
            <a:r>
              <a:rPr lang="en-US" altLang="ja-JP" sz="900" dirty="0">
                <a:latin typeface="Amasis MT Pro Black" panose="02040A04050005020304" pitchFamily="18" charset="0"/>
                <a:ea typeface="BIZ UDPゴシック" panose="020B0400000000000000" pitchFamily="50" charset="-128"/>
              </a:rPr>
              <a:t>PHP</a:t>
            </a:r>
            <a:endParaRPr lang="ja-JP" altLang="en-US" sz="900" dirty="0">
              <a:latin typeface="Amasis MT Pro Black" panose="02040A04050005020304" pitchFamily="18" charset="0"/>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166E82E3-676F-50EC-769A-4ED30E49A993}"/>
              </a:ext>
            </a:extLst>
          </p:cNvPr>
          <p:cNvSpPr txBox="1"/>
          <p:nvPr/>
        </p:nvSpPr>
        <p:spPr>
          <a:xfrm>
            <a:off x="453839" y="6396502"/>
            <a:ext cx="92089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（出所）新潮社</a:t>
            </a:r>
          </a:p>
        </p:txBody>
      </p:sp>
      <p:pic>
        <p:nvPicPr>
          <p:cNvPr id="6150" name="Picture 6">
            <a:extLst>
              <a:ext uri="{FF2B5EF4-FFF2-40B4-BE49-F238E27FC236}">
                <a16:creationId xmlns:a16="http://schemas.microsoft.com/office/drawing/2014/main" id="{56FECCC6-7975-5402-F484-A9FB403C2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2111" y="575385"/>
            <a:ext cx="1839433" cy="267104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9B18FE52-E6B4-3637-8E3A-C4CBC01C94A1}"/>
              </a:ext>
            </a:extLst>
          </p:cNvPr>
          <p:cNvSpPr txBox="1"/>
          <p:nvPr/>
        </p:nvSpPr>
        <p:spPr>
          <a:xfrm>
            <a:off x="10758443" y="3248824"/>
            <a:ext cx="92089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（出所）新評社</a:t>
            </a:r>
          </a:p>
        </p:txBody>
      </p:sp>
      <p:pic>
        <p:nvPicPr>
          <p:cNvPr id="6152" name="Picture 8">
            <a:extLst>
              <a:ext uri="{FF2B5EF4-FFF2-40B4-BE49-F238E27FC236}">
                <a16:creationId xmlns:a16="http://schemas.microsoft.com/office/drawing/2014/main" id="{8BAA321D-14A6-8A75-9FA4-E0E11BCE3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6990" y="3790078"/>
            <a:ext cx="1857711" cy="2594669"/>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AEF598F-4487-3A57-44C3-F019274B6DFF}"/>
              </a:ext>
            </a:extLst>
          </p:cNvPr>
          <p:cNvSpPr txBox="1"/>
          <p:nvPr/>
        </p:nvSpPr>
        <p:spPr>
          <a:xfrm>
            <a:off x="10612957" y="6365910"/>
            <a:ext cx="112520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（出所）朝日文庫</a:t>
            </a:r>
          </a:p>
        </p:txBody>
      </p:sp>
    </p:spTree>
    <p:extLst>
      <p:ext uri="{BB962C8B-B14F-4D97-AF65-F5344CB8AC3E}">
        <p14:creationId xmlns:p14="http://schemas.microsoft.com/office/powerpoint/2010/main" val="101555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ムーミンの世界｜ムーミン公式サイト">
            <a:extLst>
              <a:ext uri="{FF2B5EF4-FFF2-40B4-BE49-F238E27FC236}">
                <a16:creationId xmlns:a16="http://schemas.microsoft.com/office/drawing/2014/main" id="{08BDECB2-689A-D9B4-C28F-36E477709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2787" y="3882189"/>
            <a:ext cx="4244384" cy="269413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「ムーミン」と百合子夫人</a:t>
            </a:r>
          </a:p>
        </p:txBody>
      </p:sp>
      <p:pic>
        <p:nvPicPr>
          <p:cNvPr id="1026" name="Picture 2" descr="ムーミンパパ海へいく （新装版）』（トーベ・ヤンソン，小野寺 百合子）：講談社青い鳥文庫｜講談社BOOK倶楽部">
            <a:extLst>
              <a:ext uri="{FF2B5EF4-FFF2-40B4-BE49-F238E27FC236}">
                <a16:creationId xmlns:a16="http://schemas.microsoft.com/office/drawing/2014/main" id="{15F7101C-9208-965A-A8F5-5AC033730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332" y="651757"/>
            <a:ext cx="3666382" cy="572830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3CC6828-4923-DB6B-7D2B-740F4DB3EAE6}"/>
              </a:ext>
            </a:extLst>
          </p:cNvPr>
          <p:cNvSpPr txBox="1"/>
          <p:nvPr/>
        </p:nvSpPr>
        <p:spPr>
          <a:xfrm>
            <a:off x="1242455" y="6380066"/>
            <a:ext cx="1125204" cy="230832"/>
          </a:xfrm>
          <a:prstGeom prst="rect">
            <a:avLst/>
          </a:prstGeom>
          <a:noFill/>
        </p:spPr>
        <p:txBody>
          <a:bodyPr wrap="square">
            <a:spAutoFit/>
          </a:bodyPr>
          <a:lstStyle/>
          <a:p>
            <a:pPr algn="ctr"/>
            <a:r>
              <a:rPr lang="ja-JP" altLang="en-US" sz="900" dirty="0">
                <a:latin typeface="Amasis MT Pro Black" panose="02040A04050005020304" pitchFamily="18" charset="0"/>
                <a:ea typeface="BIZ UDPゴシック" panose="020B0400000000000000" pitchFamily="50" charset="-128"/>
              </a:rPr>
              <a:t>（出所）講談社</a:t>
            </a:r>
          </a:p>
        </p:txBody>
      </p:sp>
      <p:pic>
        <p:nvPicPr>
          <p:cNvPr id="1028" name="Picture 4" descr="ムーミンの翻訳者、小野寺百合子さんがドラマに！ | ムーミン公式サイト">
            <a:extLst>
              <a:ext uri="{FF2B5EF4-FFF2-40B4-BE49-F238E27FC236}">
                <a16:creationId xmlns:a16="http://schemas.microsoft.com/office/drawing/2014/main" id="{BEC1CCFF-0260-604E-F414-D014BE3AF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3346" y="692892"/>
            <a:ext cx="2199303" cy="3266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海神日和 | SSブログ">
            <a:extLst>
              <a:ext uri="{FF2B5EF4-FFF2-40B4-BE49-F238E27FC236}">
                <a16:creationId xmlns:a16="http://schemas.microsoft.com/office/drawing/2014/main" id="{A4ADD35E-DAFA-33B9-84D2-A13A990432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028" y="692891"/>
            <a:ext cx="3866809" cy="567490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E2C7008-103B-ACF3-93BA-9D86DB777B44}"/>
              </a:ext>
            </a:extLst>
          </p:cNvPr>
          <p:cNvSpPr txBox="1"/>
          <p:nvPr/>
        </p:nvSpPr>
        <p:spPr>
          <a:xfrm>
            <a:off x="8407896" y="497405"/>
            <a:ext cx="1125204" cy="230832"/>
          </a:xfrm>
          <a:prstGeom prst="rect">
            <a:avLst/>
          </a:prstGeom>
          <a:noFill/>
        </p:spPr>
        <p:txBody>
          <a:bodyPr wrap="square">
            <a:spAutoFit/>
          </a:bodyPr>
          <a:lstStyle/>
          <a:p>
            <a:pPr algn="ctr"/>
            <a:r>
              <a:rPr lang="ja-JP" altLang="en-US" sz="900" dirty="0">
                <a:latin typeface="Amasis MT Pro Black" panose="02040A04050005020304" pitchFamily="18" charset="0"/>
                <a:ea typeface="BIZ UDPゴシック" panose="020B0400000000000000" pitchFamily="50" charset="-128"/>
              </a:rPr>
              <a:t>（出所）</a:t>
            </a:r>
            <a:r>
              <a:rPr lang="en-US" altLang="ja-JP" sz="900" dirty="0">
                <a:latin typeface="Amasis MT Pro Black" panose="02040A04050005020304" pitchFamily="18" charset="0"/>
                <a:ea typeface="BIZ UDPゴシック" panose="020B0400000000000000" pitchFamily="50" charset="-128"/>
              </a:rPr>
              <a:t>NHK</a:t>
            </a:r>
            <a:endParaRPr lang="ja-JP" altLang="en-US" sz="900" dirty="0">
              <a:latin typeface="Amasis MT Pro Black" panose="02040A04050005020304" pitchFamily="18" charset="0"/>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CDBBC6C3-A624-90C5-98A2-F2DF80968BDC}"/>
              </a:ext>
            </a:extLst>
          </p:cNvPr>
          <p:cNvSpPr txBox="1"/>
          <p:nvPr/>
        </p:nvSpPr>
        <p:spPr>
          <a:xfrm>
            <a:off x="5069875" y="6367793"/>
            <a:ext cx="1812022" cy="230832"/>
          </a:xfrm>
          <a:prstGeom prst="rect">
            <a:avLst/>
          </a:prstGeom>
          <a:noFill/>
        </p:spPr>
        <p:txBody>
          <a:bodyPr wrap="square">
            <a:spAutoFit/>
          </a:bodyPr>
          <a:lstStyle/>
          <a:p>
            <a:pPr algn="ctr"/>
            <a:r>
              <a:rPr lang="ja-JP" altLang="en-US" sz="900" dirty="0">
                <a:latin typeface="Amasis MT Pro Black" panose="02040A04050005020304" pitchFamily="18" charset="0"/>
                <a:ea typeface="BIZ UDPゴシック" panose="020B0400000000000000" pitchFamily="50" charset="-128"/>
              </a:rPr>
              <a:t>（出所）海神日和＠</a:t>
            </a:r>
            <a:r>
              <a:rPr lang="en-US" altLang="ja-JP" sz="900" dirty="0">
                <a:latin typeface="Amasis MT Pro Black" panose="02040A04050005020304" pitchFamily="18" charset="0"/>
                <a:ea typeface="BIZ UDPゴシック" panose="020B0400000000000000" pitchFamily="50" charset="-128"/>
              </a:rPr>
              <a:t>SS</a:t>
            </a:r>
            <a:r>
              <a:rPr lang="ja-JP" altLang="en-US" sz="900" dirty="0">
                <a:latin typeface="Amasis MT Pro Black" panose="02040A04050005020304" pitchFamily="18" charset="0"/>
                <a:ea typeface="BIZ UDPゴシック" panose="020B0400000000000000" pitchFamily="50" charset="-128"/>
              </a:rPr>
              <a:t>ブログ</a:t>
            </a:r>
          </a:p>
        </p:txBody>
      </p:sp>
      <p:sp>
        <p:nvSpPr>
          <p:cNvPr id="12" name="テキスト ボックス 11">
            <a:extLst>
              <a:ext uri="{FF2B5EF4-FFF2-40B4-BE49-F238E27FC236}">
                <a16:creationId xmlns:a16="http://schemas.microsoft.com/office/drawing/2014/main" id="{FF4DB161-02BA-DC80-21C8-7C9F41EE4D27}"/>
              </a:ext>
            </a:extLst>
          </p:cNvPr>
          <p:cNvSpPr txBox="1"/>
          <p:nvPr/>
        </p:nvSpPr>
        <p:spPr>
          <a:xfrm>
            <a:off x="8612296" y="6395454"/>
            <a:ext cx="1812022" cy="215444"/>
          </a:xfrm>
          <a:prstGeom prst="rect">
            <a:avLst/>
          </a:prstGeom>
          <a:noFill/>
        </p:spPr>
        <p:txBody>
          <a:bodyPr wrap="square">
            <a:spAutoFit/>
          </a:bodyPr>
          <a:lstStyle/>
          <a:p>
            <a:pPr algn="ctr"/>
            <a:r>
              <a:rPr lang="ja-JP" altLang="en-US" sz="800" dirty="0">
                <a:latin typeface="Amasis MT Pro Black" panose="02040A04050005020304" pitchFamily="18" charset="0"/>
                <a:ea typeface="BIZ UDPゴシック" panose="020B0400000000000000" pitchFamily="50" charset="-128"/>
              </a:rPr>
              <a:t>（出所）ムーミン公式サイト</a:t>
            </a:r>
          </a:p>
        </p:txBody>
      </p:sp>
      <p:pic>
        <p:nvPicPr>
          <p:cNvPr id="1036" name="Picture 12" descr="ムーミン（フィンランド 1994年）の外国切手2種（未使用）">
            <a:extLst>
              <a:ext uri="{FF2B5EF4-FFF2-40B4-BE49-F238E27FC236}">
                <a16:creationId xmlns:a16="http://schemas.microsoft.com/office/drawing/2014/main" id="{11DC2C29-A25D-8670-E6AB-B6C46046D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2642" y="620786"/>
            <a:ext cx="1812339" cy="13592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ムーミン / フィンランド 2004 | Stempel ― 旅する切手 ―">
            <a:extLst>
              <a:ext uri="{FF2B5EF4-FFF2-40B4-BE49-F238E27FC236}">
                <a16:creationId xmlns:a16="http://schemas.microsoft.com/office/drawing/2014/main" id="{2993C02B-26B0-9D08-1C92-E3C91C6B33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6990" y="2080507"/>
            <a:ext cx="1819807" cy="142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76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ポーランドの諜報網は、日本陸軍・小野寺少将が引き継いだ</a:t>
            </a:r>
          </a:p>
        </p:txBody>
      </p:sp>
      <p:pic>
        <p:nvPicPr>
          <p:cNvPr id="10242" name="Picture 2">
            <a:extLst>
              <a:ext uri="{FF2B5EF4-FFF2-40B4-BE49-F238E27FC236}">
                <a16:creationId xmlns:a16="http://schemas.microsoft.com/office/drawing/2014/main" id="{FE567DD1-CFBA-9210-1E57-77CE03C20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123" y="1348150"/>
            <a:ext cx="6104713" cy="481643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506F6B3-475D-FC9C-73DC-E15F2EC38F58}"/>
              </a:ext>
            </a:extLst>
          </p:cNvPr>
          <p:cNvSpPr txBox="1"/>
          <p:nvPr/>
        </p:nvSpPr>
        <p:spPr>
          <a:xfrm>
            <a:off x="5917246" y="516230"/>
            <a:ext cx="6182590" cy="830997"/>
          </a:xfrm>
          <a:prstGeom prst="rect">
            <a:avLst/>
          </a:prstGeom>
          <a:noFill/>
        </p:spPr>
        <p:txBody>
          <a:bodyPr wrap="square">
            <a:spAutoFit/>
          </a:bodyPr>
          <a:lstStyle/>
          <a:p>
            <a:r>
              <a:rPr lang="ja-JP" altLang="en-US" sz="1600" b="0" i="0" dirty="0">
                <a:effectLst/>
                <a:latin typeface="BIZ UDPゴシック" panose="020B0400000000000000" pitchFamily="50" charset="-128"/>
                <a:ea typeface="BIZ UDPゴシック" panose="020B0400000000000000" pitchFamily="50" charset="-128"/>
              </a:rPr>
              <a:t>ドイツ情報機関将校が、「ロンドンの亡命ポーランド政府は、英米を裏切って日本のために働いていた」と証言した供述調書。</a:t>
            </a:r>
            <a:endParaRPr lang="en-US" altLang="ja-JP" sz="1600" b="0" i="0" dirty="0">
              <a:effectLst/>
              <a:latin typeface="BIZ UDPゴシック" panose="020B0400000000000000" pitchFamily="50" charset="-128"/>
              <a:ea typeface="BIZ UDPゴシック" panose="020B0400000000000000" pitchFamily="50" charset="-128"/>
            </a:endParaRPr>
          </a:p>
          <a:p>
            <a:pPr algn="r"/>
            <a:r>
              <a:rPr lang="en-US" altLang="ja-JP" sz="1600" b="0" i="0" dirty="0">
                <a:effectLst/>
                <a:latin typeface="BIZ UDPゴシック" panose="020B0400000000000000" pitchFamily="50" charset="-128"/>
                <a:ea typeface="BIZ UDPゴシック" panose="020B0400000000000000" pitchFamily="50" charset="-128"/>
              </a:rPr>
              <a:t>(</a:t>
            </a:r>
            <a:r>
              <a:rPr lang="ja-JP" altLang="en-US" sz="1600" b="0" i="0" dirty="0">
                <a:effectLst/>
                <a:latin typeface="BIZ UDPゴシック" panose="020B0400000000000000" pitchFamily="50" charset="-128"/>
                <a:ea typeface="BIZ UDPゴシック" panose="020B0400000000000000" pitchFamily="50" charset="-128"/>
              </a:rPr>
              <a:t>英国立公文書館所蔵</a:t>
            </a:r>
            <a:r>
              <a:rPr lang="en-US" altLang="ja-JP" sz="1600" b="0" i="0" dirty="0">
                <a:effectLst/>
                <a:latin typeface="BIZ UDPゴシック" panose="020B0400000000000000" pitchFamily="50" charset="-128"/>
                <a:ea typeface="BIZ UDPゴシック" panose="020B0400000000000000" pitchFamily="50" charset="-128"/>
              </a:rPr>
              <a:t>)</a:t>
            </a:r>
            <a:endParaRPr lang="ja-JP" altLang="en-US" sz="16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91092AC8-FC23-36CF-E888-53D1DBD66D07}"/>
              </a:ext>
            </a:extLst>
          </p:cNvPr>
          <p:cNvSpPr txBox="1"/>
          <p:nvPr/>
        </p:nvSpPr>
        <p:spPr>
          <a:xfrm>
            <a:off x="6756400" y="6150114"/>
            <a:ext cx="4328160" cy="430887"/>
          </a:xfrm>
          <a:prstGeom prst="rect">
            <a:avLst/>
          </a:prstGeom>
          <a:noFill/>
        </p:spPr>
        <p:txBody>
          <a:bodyPr wrap="square">
            <a:spAutoFit/>
          </a:bodyPr>
          <a:lstStyle/>
          <a:p>
            <a:pPr algn="ctr"/>
            <a:r>
              <a:rPr lang="en-US" altLang="ja-JP" sz="1100" dirty="0" err="1">
                <a:latin typeface="Amasis MT Pro Black" panose="02040A04050005020304" pitchFamily="18" charset="0"/>
              </a:rPr>
              <a:t>Source:</a:t>
            </a:r>
            <a:r>
              <a:rPr lang="en-US" altLang="ja-JP" sz="1100" dirty="0" err="1">
                <a:solidFill>
                  <a:srgbClr val="C00000"/>
                </a:solidFill>
                <a:latin typeface="Amasis MT Pro Black" panose="02040A04050005020304" pitchFamily="18" charset="0"/>
              </a:rPr>
              <a:t>WANI</a:t>
            </a:r>
            <a:r>
              <a:rPr lang="en-US" altLang="ja-JP" sz="1100" dirty="0">
                <a:solidFill>
                  <a:srgbClr val="C00000"/>
                </a:solidFill>
                <a:latin typeface="Amasis MT Pro Black" panose="02040A04050005020304" pitchFamily="18" charset="0"/>
              </a:rPr>
              <a:t> Books </a:t>
            </a:r>
            <a:r>
              <a:rPr lang="en-US" altLang="ja-JP" sz="1100" dirty="0" err="1">
                <a:solidFill>
                  <a:srgbClr val="C00000"/>
                </a:solidFill>
                <a:latin typeface="Amasis MT Pro Black" panose="02040A04050005020304" pitchFamily="18" charset="0"/>
              </a:rPr>
              <a:t>NewsCrunch</a:t>
            </a:r>
            <a:endParaRPr lang="en-US" altLang="ja-JP" sz="1100" dirty="0">
              <a:solidFill>
                <a:srgbClr val="C00000"/>
              </a:solidFill>
              <a:latin typeface="Amasis MT Pro Black" panose="02040A04050005020304" pitchFamily="18" charset="0"/>
            </a:endParaRPr>
          </a:p>
          <a:p>
            <a:pPr algn="ctr"/>
            <a:r>
              <a:rPr lang="en-US" altLang="ja-JP" sz="1100" dirty="0">
                <a:latin typeface="Amasis MT Pro Black" panose="02040A04050005020304" pitchFamily="18" charset="0"/>
              </a:rPr>
              <a:t>  https://wanibooks-newscrunch.com/articles/-/2896</a:t>
            </a:r>
            <a:endParaRPr lang="ja-JP" altLang="en-US" sz="1100" dirty="0">
              <a:latin typeface="Amasis MT Pro Black" panose="02040A04050005020304" pitchFamily="18" charset="0"/>
            </a:endParaRPr>
          </a:p>
        </p:txBody>
      </p:sp>
      <p:pic>
        <p:nvPicPr>
          <p:cNvPr id="10244" name="Picture 4" descr="小野寺とイワノフことリビコフスキ（1944年）（『日本・ポーランド国交樹立80周年記念誌』より）">
            <a:extLst>
              <a:ext uri="{FF2B5EF4-FFF2-40B4-BE49-F238E27FC236}">
                <a16:creationId xmlns:a16="http://schemas.microsoft.com/office/drawing/2014/main" id="{37B1537E-B02B-FC34-C241-19FCFDA10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42" y="1499627"/>
            <a:ext cx="5550418" cy="3862404"/>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43EB279C-24FB-B7A1-5B5E-58B96227F1FA}"/>
              </a:ext>
            </a:extLst>
          </p:cNvPr>
          <p:cNvSpPr txBox="1"/>
          <p:nvPr/>
        </p:nvSpPr>
        <p:spPr>
          <a:xfrm>
            <a:off x="250942" y="1177950"/>
            <a:ext cx="5550418"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小野寺少将とポーランド軍情報将校 ミハウ・リビコフスキ</a:t>
            </a:r>
          </a:p>
        </p:txBody>
      </p:sp>
      <p:sp>
        <p:nvSpPr>
          <p:cNvPr id="16" name="テキスト ボックス 15">
            <a:extLst>
              <a:ext uri="{FF2B5EF4-FFF2-40B4-BE49-F238E27FC236}">
                <a16:creationId xmlns:a16="http://schemas.microsoft.com/office/drawing/2014/main" id="{1074651F-8069-0A56-31DE-F3F6458E06D6}"/>
              </a:ext>
            </a:extLst>
          </p:cNvPr>
          <p:cNvSpPr txBox="1"/>
          <p:nvPr/>
        </p:nvSpPr>
        <p:spPr>
          <a:xfrm>
            <a:off x="250942" y="5362031"/>
            <a:ext cx="5550418" cy="500137"/>
          </a:xfrm>
          <a:prstGeom prst="rect">
            <a:avLst/>
          </a:prstGeom>
          <a:noFill/>
        </p:spPr>
        <p:txBody>
          <a:bodyPr wrap="square">
            <a:spAutoFit/>
          </a:bodyPr>
          <a:lstStyle/>
          <a:p>
            <a:pPr algn="ct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日本・ポーランド国交樹立</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80</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周年記念誌</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p>
          <a:p>
            <a:pPr algn="ctr"/>
            <a:r>
              <a:rPr lang="en-US" altLang="ja-JP" sz="1050" dirty="0">
                <a:latin typeface="BIZ UDPゴシック" panose="020B0400000000000000" pitchFamily="50" charset="-128"/>
                <a:ea typeface="BIZ UDPゴシック" panose="020B0400000000000000" pitchFamily="50" charset="-128"/>
              </a:rPr>
              <a:t>https://www.nippon.com/ja/japan-topics/c07305/</a:t>
            </a:r>
            <a:endParaRPr lang="ja-JP" altLang="en-US" sz="105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39C18699-C1B0-6721-ACF3-C7CCE31D9C1C}"/>
              </a:ext>
            </a:extLst>
          </p:cNvPr>
          <p:cNvSpPr txBox="1"/>
          <p:nvPr/>
        </p:nvSpPr>
        <p:spPr>
          <a:xfrm>
            <a:off x="92163" y="5896198"/>
            <a:ext cx="5825083" cy="646331"/>
          </a:xfrm>
          <a:prstGeom prst="rect">
            <a:avLst/>
          </a:prstGeom>
          <a:noFill/>
        </p:spPr>
        <p:txBody>
          <a:bodyPr wrap="square">
            <a:spAutoFit/>
          </a:bodyPr>
          <a:lstStyle/>
          <a:p>
            <a:r>
              <a:rPr lang="ja-JP" altLang="en-US" sz="1800" dirty="0">
                <a:latin typeface="BIZ UDPゴシック" panose="020B0400000000000000" pitchFamily="50" charset="-128"/>
                <a:ea typeface="BIZ UDPゴシック" panose="020B0400000000000000" pitchFamily="50" charset="-128"/>
              </a:rPr>
              <a:t>リビコフスキは、ストックホルムの日本陸軍武官室に満洲国のパスポート</a:t>
            </a:r>
            <a:r>
              <a:rPr lang="ja-JP" altLang="en-US" b="0" i="0" dirty="0">
                <a:solidFill>
                  <a:srgbClr val="333333"/>
                </a:solidFill>
                <a:effectLst/>
                <a:latin typeface="BIZ UDPゴシック" panose="020B0400000000000000" pitchFamily="50" charset="-128"/>
                <a:ea typeface="BIZ UDPゴシック" panose="020B0400000000000000" pitchFamily="50" charset="-128"/>
              </a:rPr>
              <a:t>岩延平太＠ピーター・イワノフ</a:t>
            </a:r>
            <a:r>
              <a:rPr lang="ja-JP" altLang="en-US" sz="1800" dirty="0">
                <a:latin typeface="BIZ UDPゴシック" panose="020B0400000000000000" pitchFamily="50" charset="-128"/>
                <a:ea typeface="BIZ UDPゴシック" panose="020B0400000000000000" pitchFamily="50" charset="-128"/>
              </a:rPr>
              <a:t>で勤務。</a:t>
            </a:r>
            <a:endParaRPr lang="ja-JP" altLang="en-US" dirty="0"/>
          </a:p>
        </p:txBody>
      </p:sp>
      <p:sp>
        <p:nvSpPr>
          <p:cNvPr id="20" name="テキスト ボックス 19">
            <a:extLst>
              <a:ext uri="{FF2B5EF4-FFF2-40B4-BE49-F238E27FC236}">
                <a16:creationId xmlns:a16="http://schemas.microsoft.com/office/drawing/2014/main" id="{5E801CD0-916C-78D6-D365-9BF6F6D5684F}"/>
              </a:ext>
            </a:extLst>
          </p:cNvPr>
          <p:cNvSpPr txBox="1"/>
          <p:nvPr/>
        </p:nvSpPr>
        <p:spPr>
          <a:xfrm>
            <a:off x="568960" y="533543"/>
            <a:ext cx="4981458" cy="646331"/>
          </a:xfrm>
          <a:prstGeom prst="rect">
            <a:avLst/>
          </a:prstGeom>
          <a:solidFill>
            <a:srgbClr val="C00000"/>
          </a:solidFill>
        </p:spPr>
        <p:txBody>
          <a:bodyPr wrap="square">
            <a:spAutoFit/>
          </a:bodyPr>
          <a:lstStyle/>
          <a:p>
            <a:pPr algn="ctr"/>
            <a:r>
              <a:rPr lang="ja-JP" altLang="en-US" b="0" i="0" dirty="0">
                <a:solidFill>
                  <a:schemeClr val="bg1"/>
                </a:solidFill>
                <a:effectLst/>
                <a:latin typeface="BIZ UDPゴシック" panose="020B0400000000000000" pitchFamily="50" charset="-128"/>
                <a:ea typeface="BIZ UDPゴシック" panose="020B0400000000000000" pitchFamily="50" charset="-128"/>
              </a:rPr>
              <a:t>「ソ連はドイツ降伏より、</a:t>
            </a:r>
            <a:endParaRPr lang="en-US" altLang="ja-JP" b="0" i="0" dirty="0">
              <a:solidFill>
                <a:schemeClr val="bg1"/>
              </a:solidFill>
              <a:effectLst/>
              <a:latin typeface="BIZ UDPゴシック" panose="020B0400000000000000" pitchFamily="50" charset="-128"/>
              <a:ea typeface="BIZ UDPゴシック" panose="020B0400000000000000" pitchFamily="50" charset="-128"/>
            </a:endParaRPr>
          </a:p>
          <a:p>
            <a:pPr algn="ctr"/>
            <a:r>
              <a:rPr lang="en-US" altLang="ja-JP" b="0" i="0" dirty="0">
                <a:solidFill>
                  <a:schemeClr val="bg1"/>
                </a:solidFill>
                <a:effectLst/>
                <a:latin typeface="BIZ UDPゴシック" panose="020B0400000000000000" pitchFamily="50" charset="-128"/>
                <a:ea typeface="BIZ UDPゴシック" panose="020B0400000000000000" pitchFamily="50" charset="-128"/>
              </a:rPr>
              <a:t>3</a:t>
            </a:r>
            <a:r>
              <a:rPr lang="ja-JP" altLang="en-US" b="0" i="0" dirty="0">
                <a:solidFill>
                  <a:schemeClr val="bg1"/>
                </a:solidFill>
                <a:effectLst/>
                <a:latin typeface="BIZ UDPゴシック" panose="020B0400000000000000" pitchFamily="50" charset="-128"/>
                <a:ea typeface="BIZ UDPゴシック" panose="020B0400000000000000" pitchFamily="50" charset="-128"/>
              </a:rPr>
              <a:t>カ月を準備期間として、対日参戦する」</a:t>
            </a:r>
            <a:endParaRPr lang="ja-JP" altLang="en-US"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75411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82CD8E37-8C76-8BCA-F363-915B216A933E}"/>
              </a:ext>
            </a:extLst>
          </p:cNvPr>
          <p:cNvSpPr/>
          <p:nvPr/>
        </p:nvSpPr>
        <p:spPr>
          <a:xfrm>
            <a:off x="2261545" y="1489332"/>
            <a:ext cx="2574376" cy="1968653"/>
          </a:xfrm>
          <a:prstGeom prst="roundRect">
            <a:avLst>
              <a:gd name="adj" fmla="val 1205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3FDE128-15E3-425E-8DB7-0D65A390E597}"/>
              </a:ext>
            </a:extLst>
          </p:cNvPr>
          <p:cNvSpPr txBox="1"/>
          <p:nvPr/>
        </p:nvSpPr>
        <p:spPr>
          <a:xfrm>
            <a:off x="-36512" y="6576719"/>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ストックホルム日本陸軍武官室（その１）</a:t>
            </a:r>
          </a:p>
        </p:txBody>
      </p:sp>
      <p:sp>
        <p:nvSpPr>
          <p:cNvPr id="2" name="テキスト ボックス 1">
            <a:extLst>
              <a:ext uri="{FF2B5EF4-FFF2-40B4-BE49-F238E27FC236}">
                <a16:creationId xmlns:a16="http://schemas.microsoft.com/office/drawing/2014/main" id="{3239116B-4E4F-5401-BB97-269BDF4865C6}"/>
              </a:ext>
            </a:extLst>
          </p:cNvPr>
          <p:cNvSpPr txBox="1"/>
          <p:nvPr/>
        </p:nvSpPr>
        <p:spPr>
          <a:xfrm>
            <a:off x="6815881" y="824354"/>
            <a:ext cx="2245360"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ストックホルム</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日本陸軍武官室</a:t>
            </a:r>
          </a:p>
        </p:txBody>
      </p:sp>
      <p:sp>
        <p:nvSpPr>
          <p:cNvPr id="4" name="四角形: 角を丸くする 3">
            <a:extLst>
              <a:ext uri="{FF2B5EF4-FFF2-40B4-BE49-F238E27FC236}">
                <a16:creationId xmlns:a16="http://schemas.microsoft.com/office/drawing/2014/main" id="{7FDB6E64-1366-698C-C6B2-17A82F52576C}"/>
              </a:ext>
            </a:extLst>
          </p:cNvPr>
          <p:cNvSpPr/>
          <p:nvPr/>
        </p:nvSpPr>
        <p:spPr>
          <a:xfrm>
            <a:off x="2455379" y="2277918"/>
            <a:ext cx="2021840" cy="83853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三井物産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和久田弘一</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8" name="直線矢印コネクタ 7">
            <a:extLst>
              <a:ext uri="{FF2B5EF4-FFF2-40B4-BE49-F238E27FC236}">
                <a16:creationId xmlns:a16="http://schemas.microsoft.com/office/drawing/2014/main" id="{D4C7C3FD-A7E4-257D-0D31-191B73EC61C9}"/>
              </a:ext>
            </a:extLst>
          </p:cNvPr>
          <p:cNvCxnSpPr>
            <a:cxnSpLocks/>
          </p:cNvCxnSpPr>
          <p:nvPr/>
        </p:nvCxnSpPr>
        <p:spPr>
          <a:xfrm>
            <a:off x="4477219" y="4181076"/>
            <a:ext cx="203549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AE928B6-D9B6-0A01-1E69-CD308D455AC2}"/>
              </a:ext>
            </a:extLst>
          </p:cNvPr>
          <p:cNvSpPr txBox="1"/>
          <p:nvPr/>
        </p:nvSpPr>
        <p:spPr>
          <a:xfrm>
            <a:off x="2362789" y="1645521"/>
            <a:ext cx="2519680" cy="584775"/>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連合国関連の情報収集</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日本終戦工作への支援</a:t>
            </a:r>
          </a:p>
        </p:txBody>
      </p:sp>
      <p:sp>
        <p:nvSpPr>
          <p:cNvPr id="42" name="テキスト ボックス 41">
            <a:extLst>
              <a:ext uri="{FF2B5EF4-FFF2-40B4-BE49-F238E27FC236}">
                <a16:creationId xmlns:a16="http://schemas.microsoft.com/office/drawing/2014/main" id="{7815D490-9082-4367-C807-7707624D1E10}"/>
              </a:ext>
            </a:extLst>
          </p:cNvPr>
          <p:cNvSpPr txBox="1"/>
          <p:nvPr/>
        </p:nvSpPr>
        <p:spPr>
          <a:xfrm>
            <a:off x="2261545" y="485983"/>
            <a:ext cx="2652554" cy="738664"/>
          </a:xfrm>
          <a:prstGeom prst="rect">
            <a:avLst/>
          </a:prstGeom>
          <a:noFill/>
        </p:spPr>
        <p:txBody>
          <a:bodyPr wrap="square">
            <a:spAutoFit/>
          </a:bodyPr>
          <a:lstStyle/>
          <a:p>
            <a:pPr algn="ct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スタンダード石油</a:t>
            </a:r>
            <a:endParaRPr lang="en-US" altLang="ja-JP" sz="14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スウェーデン総代理店支配人</a:t>
            </a:r>
            <a:endParaRPr lang="en-US" altLang="ja-JP" sz="14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エリック・エリクソン</a:t>
            </a:r>
            <a:endParaRPr lang="ja-JP" altLang="en-US" sz="1400" dirty="0">
              <a:latin typeface="BIZ UDPゴシック" panose="020B0400000000000000" pitchFamily="50" charset="-128"/>
              <a:ea typeface="BIZ UDPゴシック" panose="020B0400000000000000" pitchFamily="50" charset="-128"/>
            </a:endParaRPr>
          </a:p>
        </p:txBody>
      </p:sp>
      <p:cxnSp>
        <p:nvCxnSpPr>
          <p:cNvPr id="44" name="直線矢印コネクタ 43">
            <a:extLst>
              <a:ext uri="{FF2B5EF4-FFF2-40B4-BE49-F238E27FC236}">
                <a16:creationId xmlns:a16="http://schemas.microsoft.com/office/drawing/2014/main" id="{F40724CA-B51A-B740-464D-6EAD99506D09}"/>
              </a:ext>
            </a:extLst>
          </p:cNvPr>
          <p:cNvCxnSpPr>
            <a:cxnSpLocks/>
          </p:cNvCxnSpPr>
          <p:nvPr/>
        </p:nvCxnSpPr>
        <p:spPr>
          <a:xfrm>
            <a:off x="3501859" y="1224647"/>
            <a:ext cx="0" cy="4790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F80B401-8FEF-B29A-63A6-79AAC25A10C3}"/>
              </a:ext>
            </a:extLst>
          </p:cNvPr>
          <p:cNvSpPr txBox="1"/>
          <p:nvPr/>
        </p:nvSpPr>
        <p:spPr>
          <a:xfrm>
            <a:off x="4742174" y="923329"/>
            <a:ext cx="213328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小野寺百合子</a:t>
            </a:r>
          </a:p>
        </p:txBody>
      </p:sp>
      <p:cxnSp>
        <p:nvCxnSpPr>
          <p:cNvPr id="50" name="直線矢印コネクタ 49">
            <a:extLst>
              <a:ext uri="{FF2B5EF4-FFF2-40B4-BE49-F238E27FC236}">
                <a16:creationId xmlns:a16="http://schemas.microsoft.com/office/drawing/2014/main" id="{9EA9640B-E4EF-6BE8-85A4-07BF633CCDF4}"/>
              </a:ext>
            </a:extLst>
          </p:cNvPr>
          <p:cNvCxnSpPr>
            <a:cxnSpLocks/>
            <a:stCxn id="48" idx="2"/>
          </p:cNvCxnSpPr>
          <p:nvPr/>
        </p:nvCxnSpPr>
        <p:spPr>
          <a:xfrm flipH="1">
            <a:off x="4477219" y="1292661"/>
            <a:ext cx="1331596" cy="105972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82D20386-725C-8474-6D90-87D1F6E421B4}"/>
              </a:ext>
            </a:extLst>
          </p:cNvPr>
          <p:cNvSpPr/>
          <p:nvPr/>
        </p:nvSpPr>
        <p:spPr>
          <a:xfrm>
            <a:off x="2447892" y="3757150"/>
            <a:ext cx="2021840" cy="8385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大阪商船</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津山重美</a:t>
            </a:r>
            <a:r>
              <a:rPr lang="ja-JP" altLang="en-US" dirty="0">
                <a:latin typeface="BIZ UDPゴシック" panose="020B0400000000000000" pitchFamily="50" charset="-128"/>
                <a:ea typeface="BIZ UDPゴシック" panose="020B0400000000000000" pitchFamily="50" charset="-128"/>
              </a:rPr>
              <a:t>一</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14" name="直線矢印コネクタ 13">
            <a:extLst>
              <a:ext uri="{FF2B5EF4-FFF2-40B4-BE49-F238E27FC236}">
                <a16:creationId xmlns:a16="http://schemas.microsoft.com/office/drawing/2014/main" id="{A2973EBD-B4C3-D0AD-4466-CD6B142C18D3}"/>
              </a:ext>
            </a:extLst>
          </p:cNvPr>
          <p:cNvCxnSpPr>
            <a:cxnSpLocks/>
          </p:cNvCxnSpPr>
          <p:nvPr/>
        </p:nvCxnSpPr>
        <p:spPr>
          <a:xfrm>
            <a:off x="4473325" y="2708035"/>
            <a:ext cx="203549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BD39CC2D-2D59-E44C-CD8B-4EE1A134CB4C}"/>
              </a:ext>
            </a:extLst>
          </p:cNvPr>
          <p:cNvSpPr txBox="1"/>
          <p:nvPr/>
        </p:nvSpPr>
        <p:spPr>
          <a:xfrm>
            <a:off x="2687359" y="3094896"/>
            <a:ext cx="1591475"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三井物産・機械部</a:t>
            </a:r>
          </a:p>
        </p:txBody>
      </p:sp>
      <p:sp>
        <p:nvSpPr>
          <p:cNvPr id="21" name="四角形: 角を丸くする 20">
            <a:extLst>
              <a:ext uri="{FF2B5EF4-FFF2-40B4-BE49-F238E27FC236}">
                <a16:creationId xmlns:a16="http://schemas.microsoft.com/office/drawing/2014/main" id="{0BD1BEC3-EF58-F9CD-282B-A3C1237E4270}"/>
              </a:ext>
            </a:extLst>
          </p:cNvPr>
          <p:cNvSpPr/>
          <p:nvPr/>
        </p:nvSpPr>
        <p:spPr>
          <a:xfrm>
            <a:off x="9802015" y="794728"/>
            <a:ext cx="2021840" cy="83853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三井物産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佐藤吉之助</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3" name="四角形: 角を丸くする 22">
            <a:extLst>
              <a:ext uri="{FF2B5EF4-FFF2-40B4-BE49-F238E27FC236}">
                <a16:creationId xmlns:a16="http://schemas.microsoft.com/office/drawing/2014/main" id="{DBCCCEC2-4E9D-CACF-29C1-FF51B7B87604}"/>
              </a:ext>
            </a:extLst>
          </p:cNvPr>
          <p:cNvSpPr/>
          <p:nvPr/>
        </p:nvSpPr>
        <p:spPr>
          <a:xfrm>
            <a:off x="9802015" y="1767623"/>
            <a:ext cx="2021840" cy="8385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三井船舶</a:t>
            </a:r>
            <a:endParaRPr lang="en-US" altLang="ja-JP" sz="20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2000" dirty="0">
                <a:solidFill>
                  <a:schemeClr val="bg1"/>
                </a:solidFill>
                <a:latin typeface="BIZ UDPゴシック" panose="020B0400000000000000" pitchFamily="50" charset="-128"/>
                <a:ea typeface="BIZ UDPゴシック" panose="020B0400000000000000" pitchFamily="50" charset="-128"/>
              </a:rPr>
              <a:t>本間次郎</a:t>
            </a:r>
            <a:endParaRPr lang="en-US" altLang="ja-JP" sz="2400" dirty="0">
              <a:solidFill>
                <a:schemeClr val="bg1"/>
              </a:solidFill>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D1CB780C-928F-65BE-CDCD-243BB4504A81}"/>
              </a:ext>
            </a:extLst>
          </p:cNvPr>
          <p:cNvSpPr txBox="1"/>
          <p:nvPr/>
        </p:nvSpPr>
        <p:spPr>
          <a:xfrm>
            <a:off x="10024177" y="486051"/>
            <a:ext cx="1577515"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米国の専門家</a:t>
            </a:r>
          </a:p>
        </p:txBody>
      </p:sp>
      <p:sp>
        <p:nvSpPr>
          <p:cNvPr id="26" name="四角形: 角を丸くする 25">
            <a:extLst>
              <a:ext uri="{FF2B5EF4-FFF2-40B4-BE49-F238E27FC236}">
                <a16:creationId xmlns:a16="http://schemas.microsoft.com/office/drawing/2014/main" id="{971B9B39-EB5D-3925-91C9-C4D0DD444A8D}"/>
              </a:ext>
            </a:extLst>
          </p:cNvPr>
          <p:cNvSpPr/>
          <p:nvPr/>
        </p:nvSpPr>
        <p:spPr>
          <a:xfrm>
            <a:off x="9802014" y="2738573"/>
            <a:ext cx="2021840" cy="83853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三菱商事</a:t>
            </a:r>
            <a:endParaRPr lang="en-US" altLang="ja-JP" sz="20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2000" dirty="0">
                <a:solidFill>
                  <a:schemeClr val="bg1"/>
                </a:solidFill>
                <a:latin typeface="BIZ UDPゴシック" panose="020B0400000000000000" pitchFamily="50" charset="-128"/>
                <a:ea typeface="BIZ UDPゴシック" panose="020B0400000000000000" pitchFamily="50" charset="-128"/>
              </a:rPr>
              <a:t>井上陽一</a:t>
            </a:r>
            <a:endParaRPr lang="en-US" altLang="ja-JP" sz="2400" dirty="0">
              <a:solidFill>
                <a:schemeClr val="bg1"/>
              </a:solidFill>
              <a:latin typeface="BIZ UDPゴシック" panose="020B0400000000000000" pitchFamily="50" charset="-128"/>
              <a:ea typeface="BIZ UDPゴシック" panose="020B0400000000000000" pitchFamily="50" charset="-128"/>
            </a:endParaRPr>
          </a:p>
        </p:txBody>
      </p:sp>
      <p:sp>
        <p:nvSpPr>
          <p:cNvPr id="28" name="テキスト ボックス 27">
            <a:extLst>
              <a:ext uri="{FF2B5EF4-FFF2-40B4-BE49-F238E27FC236}">
                <a16:creationId xmlns:a16="http://schemas.microsoft.com/office/drawing/2014/main" id="{D2047F5A-F669-3D33-B2B4-3A1C09E22900}"/>
              </a:ext>
            </a:extLst>
          </p:cNvPr>
          <p:cNvSpPr txBox="1"/>
          <p:nvPr/>
        </p:nvSpPr>
        <p:spPr>
          <a:xfrm>
            <a:off x="2289326" y="4691019"/>
            <a:ext cx="2353946"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日本海軍武官室</a:t>
            </a:r>
          </a:p>
        </p:txBody>
      </p:sp>
      <p:sp>
        <p:nvSpPr>
          <p:cNvPr id="29" name="四角形: 角を丸くする 28">
            <a:extLst>
              <a:ext uri="{FF2B5EF4-FFF2-40B4-BE49-F238E27FC236}">
                <a16:creationId xmlns:a16="http://schemas.microsoft.com/office/drawing/2014/main" id="{CDADE3F5-024C-4BFF-83A2-70DD0D7862C8}"/>
              </a:ext>
            </a:extLst>
          </p:cNvPr>
          <p:cNvSpPr/>
          <p:nvPr/>
        </p:nvSpPr>
        <p:spPr>
          <a:xfrm>
            <a:off x="2142909" y="1352077"/>
            <a:ext cx="2771188" cy="3357720"/>
          </a:xfrm>
          <a:prstGeom prst="roundRect">
            <a:avLst>
              <a:gd name="adj" fmla="val 67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A5E813F7-90A5-EE6B-0E5B-ED8877A8DE94}"/>
              </a:ext>
            </a:extLst>
          </p:cNvPr>
          <p:cNvSpPr/>
          <p:nvPr/>
        </p:nvSpPr>
        <p:spPr>
          <a:xfrm>
            <a:off x="9802014" y="3733025"/>
            <a:ext cx="2021840" cy="8385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同盟通信</a:t>
            </a:r>
            <a:endParaRPr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dirty="0">
                <a:solidFill>
                  <a:schemeClr val="bg1"/>
                </a:solidFill>
                <a:latin typeface="BIZ UDPゴシック" panose="020B0400000000000000" pitchFamily="50" charset="-128"/>
                <a:ea typeface="BIZ UDPゴシック" panose="020B0400000000000000" pitchFamily="50" charset="-128"/>
              </a:rPr>
              <a:t>佐々木凛一</a:t>
            </a:r>
            <a:endParaRPr lang="en-US" altLang="ja-JP" dirty="0">
              <a:solidFill>
                <a:schemeClr val="bg1"/>
              </a:solidFill>
              <a:latin typeface="BIZ UDPゴシック" panose="020B0400000000000000" pitchFamily="50" charset="-128"/>
              <a:ea typeface="BIZ UDPゴシック" panose="020B0400000000000000" pitchFamily="50" charset="-128"/>
            </a:endParaRPr>
          </a:p>
        </p:txBody>
      </p:sp>
      <p:sp>
        <p:nvSpPr>
          <p:cNvPr id="31" name="四角形: 角を丸くする 30">
            <a:extLst>
              <a:ext uri="{FF2B5EF4-FFF2-40B4-BE49-F238E27FC236}">
                <a16:creationId xmlns:a16="http://schemas.microsoft.com/office/drawing/2014/main" id="{DABD2726-D7F2-8486-6E9A-107A9865D60C}"/>
              </a:ext>
            </a:extLst>
          </p:cNvPr>
          <p:cNvSpPr/>
          <p:nvPr/>
        </p:nvSpPr>
        <p:spPr>
          <a:xfrm>
            <a:off x="9802014" y="4672230"/>
            <a:ext cx="2021840" cy="8385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朝日新聞</a:t>
            </a:r>
            <a:endParaRPr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dirty="0">
                <a:solidFill>
                  <a:schemeClr val="bg1"/>
                </a:solidFill>
                <a:latin typeface="BIZ UDPゴシック" panose="020B0400000000000000" pitchFamily="50" charset="-128"/>
                <a:ea typeface="BIZ UDPゴシック" panose="020B0400000000000000" pitchFamily="50" charset="-128"/>
              </a:rPr>
              <a:t>渡辺紳一郎</a:t>
            </a:r>
            <a:endParaRPr lang="en-US" altLang="ja-JP" dirty="0">
              <a:solidFill>
                <a:schemeClr val="bg1"/>
              </a:solidFill>
              <a:latin typeface="BIZ UDPゴシック" panose="020B0400000000000000" pitchFamily="50" charset="-128"/>
              <a:ea typeface="BIZ UDPゴシック" panose="020B0400000000000000" pitchFamily="50" charset="-128"/>
            </a:endParaRPr>
          </a:p>
        </p:txBody>
      </p:sp>
      <p:sp>
        <p:nvSpPr>
          <p:cNvPr id="32" name="四角形: 角を丸くする 31">
            <a:extLst>
              <a:ext uri="{FF2B5EF4-FFF2-40B4-BE49-F238E27FC236}">
                <a16:creationId xmlns:a16="http://schemas.microsoft.com/office/drawing/2014/main" id="{DE9267C8-580C-4BCE-F989-6CEF1A6A818B}"/>
              </a:ext>
            </a:extLst>
          </p:cNvPr>
          <p:cNvSpPr/>
          <p:nvPr/>
        </p:nvSpPr>
        <p:spPr>
          <a:xfrm>
            <a:off x="9802358" y="5618828"/>
            <a:ext cx="2021840" cy="8385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讀賣新聞</a:t>
            </a:r>
            <a:endParaRPr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dirty="0">
                <a:solidFill>
                  <a:schemeClr val="bg1"/>
                </a:solidFill>
                <a:latin typeface="BIZ UDPゴシック" panose="020B0400000000000000" pitchFamily="50" charset="-128"/>
                <a:ea typeface="BIZ UDPゴシック" panose="020B0400000000000000" pitchFamily="50" charset="-128"/>
              </a:rPr>
              <a:t>喜多村浩</a:t>
            </a:r>
            <a:endParaRPr lang="en-US" altLang="ja-JP" dirty="0">
              <a:solidFill>
                <a:schemeClr val="bg1"/>
              </a:solidFill>
              <a:latin typeface="BIZ UDPゴシック" panose="020B0400000000000000" pitchFamily="50" charset="-128"/>
              <a:ea typeface="BIZ UDPゴシック" panose="020B0400000000000000" pitchFamily="50" charset="-128"/>
            </a:endParaRPr>
          </a:p>
        </p:txBody>
      </p:sp>
      <p:sp>
        <p:nvSpPr>
          <p:cNvPr id="33" name="テキスト ボックス 32">
            <a:extLst>
              <a:ext uri="{FF2B5EF4-FFF2-40B4-BE49-F238E27FC236}">
                <a16:creationId xmlns:a16="http://schemas.microsoft.com/office/drawing/2014/main" id="{23B3CA7B-C162-AAB0-4888-4DFC01DA40CB}"/>
              </a:ext>
            </a:extLst>
          </p:cNvPr>
          <p:cNvSpPr txBox="1"/>
          <p:nvPr/>
        </p:nvSpPr>
        <p:spPr>
          <a:xfrm>
            <a:off x="249717" y="1911716"/>
            <a:ext cx="1906880" cy="92333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米英の</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原爆開発を探知</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（公開情報）</a:t>
            </a:r>
            <a:endParaRPr kumimoji="1" lang="ja-JP" altLang="en-US" dirty="0">
              <a:latin typeface="BIZ UDPゴシック" panose="020B0400000000000000" pitchFamily="50" charset="-128"/>
              <a:ea typeface="BIZ UDPゴシック" panose="020B0400000000000000" pitchFamily="50" charset="-128"/>
            </a:endParaRPr>
          </a:p>
        </p:txBody>
      </p:sp>
      <p:sp>
        <p:nvSpPr>
          <p:cNvPr id="35" name="矢印: 右 34">
            <a:extLst>
              <a:ext uri="{FF2B5EF4-FFF2-40B4-BE49-F238E27FC236}">
                <a16:creationId xmlns:a16="http://schemas.microsoft.com/office/drawing/2014/main" id="{5A6E10DD-F7AE-1E95-4D3D-01301898E5F3}"/>
              </a:ext>
            </a:extLst>
          </p:cNvPr>
          <p:cNvSpPr/>
          <p:nvPr/>
        </p:nvSpPr>
        <p:spPr>
          <a:xfrm rot="10800000">
            <a:off x="1933013" y="2533098"/>
            <a:ext cx="484646" cy="27699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5BB738D-FFAE-1635-14F6-4B3505EAA223}"/>
              </a:ext>
            </a:extLst>
          </p:cNvPr>
          <p:cNvSpPr txBox="1"/>
          <p:nvPr/>
        </p:nvSpPr>
        <p:spPr>
          <a:xfrm>
            <a:off x="6675250" y="1316240"/>
            <a:ext cx="2563845"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小野寺誠大佐</a:t>
            </a:r>
          </a:p>
        </p:txBody>
      </p:sp>
      <p:pic>
        <p:nvPicPr>
          <p:cNvPr id="9222" name="Picture 6" descr="ソ連参戦情報の「小野寺電」 「大本営に着信」参謀が証言書簡 | 戦車のブログ">
            <a:extLst>
              <a:ext uri="{FF2B5EF4-FFF2-40B4-BE49-F238E27FC236}">
                <a16:creationId xmlns:a16="http://schemas.microsoft.com/office/drawing/2014/main" id="{652E5381-E085-30F4-0E3B-3FEB1CB3D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818" y="1772696"/>
            <a:ext cx="3003884" cy="4005179"/>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D0EA8E64-CF99-3ACA-AD27-9AEE8679F835}"/>
              </a:ext>
            </a:extLst>
          </p:cNvPr>
          <p:cNvSpPr/>
          <p:nvPr/>
        </p:nvSpPr>
        <p:spPr>
          <a:xfrm>
            <a:off x="1079491" y="5414111"/>
            <a:ext cx="1603123" cy="8385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山下汽船</a:t>
            </a:r>
            <a:endParaRPr kumimoji="1" lang="en-US" altLang="ja-JP" sz="2000"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大槻孝治</a:t>
            </a:r>
          </a:p>
        </p:txBody>
      </p:sp>
      <p:sp>
        <p:nvSpPr>
          <p:cNvPr id="41" name="四角形: 角を丸くする 40">
            <a:extLst>
              <a:ext uri="{FF2B5EF4-FFF2-40B4-BE49-F238E27FC236}">
                <a16:creationId xmlns:a16="http://schemas.microsoft.com/office/drawing/2014/main" id="{426BDCC9-4C7E-CDB1-4AB5-DC112279E71F}"/>
              </a:ext>
            </a:extLst>
          </p:cNvPr>
          <p:cNvSpPr/>
          <p:nvPr/>
        </p:nvSpPr>
        <p:spPr>
          <a:xfrm>
            <a:off x="2845469" y="5414111"/>
            <a:ext cx="1896705" cy="8385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ゴシック" panose="020B0400000000000000" pitchFamily="50" charset="-128"/>
                <a:ea typeface="BIZ UDPゴシック" panose="020B0400000000000000" pitchFamily="50" charset="-128"/>
              </a:rPr>
              <a:t>横浜正金銀行</a:t>
            </a:r>
            <a:endParaRPr kumimoji="1" lang="en-US" altLang="ja-JP" sz="20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奥村俊吾</a:t>
            </a:r>
          </a:p>
        </p:txBody>
      </p:sp>
      <p:sp>
        <p:nvSpPr>
          <p:cNvPr id="43" name="四角形: 角を丸くする 42">
            <a:extLst>
              <a:ext uri="{FF2B5EF4-FFF2-40B4-BE49-F238E27FC236}">
                <a16:creationId xmlns:a16="http://schemas.microsoft.com/office/drawing/2014/main" id="{5B7BCCF2-1BA0-7BB8-ECC3-6F89160FDF29}"/>
              </a:ext>
            </a:extLst>
          </p:cNvPr>
          <p:cNvSpPr/>
          <p:nvPr/>
        </p:nvSpPr>
        <p:spPr>
          <a:xfrm>
            <a:off x="976862" y="5204340"/>
            <a:ext cx="4030267" cy="1198247"/>
          </a:xfrm>
          <a:prstGeom prst="roundRect">
            <a:avLst>
              <a:gd name="adj" fmla="val 1259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E429805-F501-FE6C-31C5-A0432AD38A87}"/>
              </a:ext>
            </a:extLst>
          </p:cNvPr>
          <p:cNvCxnSpPr>
            <a:cxnSpLocks/>
          </p:cNvCxnSpPr>
          <p:nvPr/>
        </p:nvCxnSpPr>
        <p:spPr>
          <a:xfrm flipV="1">
            <a:off x="5007129" y="4962889"/>
            <a:ext cx="1501689" cy="8655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0B4CE000-DB10-57AF-C00E-BFDB88CAC9FC}"/>
              </a:ext>
            </a:extLst>
          </p:cNvPr>
          <p:cNvSpPr txBox="1"/>
          <p:nvPr/>
        </p:nvSpPr>
        <p:spPr>
          <a:xfrm>
            <a:off x="485164" y="4874499"/>
            <a:ext cx="150168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日本公使館</a:t>
            </a:r>
          </a:p>
        </p:txBody>
      </p:sp>
      <p:sp>
        <p:nvSpPr>
          <p:cNvPr id="7" name="テキスト ボックス 6">
            <a:extLst>
              <a:ext uri="{FF2B5EF4-FFF2-40B4-BE49-F238E27FC236}">
                <a16:creationId xmlns:a16="http://schemas.microsoft.com/office/drawing/2014/main" id="{88A1EF96-7A6F-7F8E-5EB5-C5575FA90586}"/>
              </a:ext>
            </a:extLst>
          </p:cNvPr>
          <p:cNvSpPr txBox="1"/>
          <p:nvPr/>
        </p:nvSpPr>
        <p:spPr>
          <a:xfrm>
            <a:off x="4791655" y="700835"/>
            <a:ext cx="2034320"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暗号通信分の起案・翻訳</a:t>
            </a:r>
          </a:p>
        </p:txBody>
      </p:sp>
    </p:spTree>
    <p:extLst>
      <p:ext uri="{BB962C8B-B14F-4D97-AF65-F5344CB8AC3E}">
        <p14:creationId xmlns:p14="http://schemas.microsoft.com/office/powerpoint/2010/main" val="719663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旧三井物産 機械部・</a:t>
            </a:r>
            <a:r>
              <a:rPr lang="ja-JP" altLang="en-US" sz="2400" b="1" dirty="0">
                <a:latin typeface="BIZ UDPゴシック" panose="020B0400000000000000" pitchFamily="50" charset="-128"/>
                <a:ea typeface="BIZ UDPゴシック" panose="020B0400000000000000" pitchFamily="50" charset="-128"/>
              </a:rPr>
              <a:t>和久田さん　公開情報分析による連合国の原爆開発を察知</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7FDB6E64-1366-698C-C6B2-17A82F52576C}"/>
              </a:ext>
            </a:extLst>
          </p:cNvPr>
          <p:cNvSpPr/>
          <p:nvPr/>
        </p:nvSpPr>
        <p:spPr>
          <a:xfrm>
            <a:off x="4846480" y="605131"/>
            <a:ext cx="2384136" cy="121442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三井物産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機械部</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和久田弘一</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7170" name="Picture 2" descr="1号サイクロトロンの写真">
            <a:extLst>
              <a:ext uri="{FF2B5EF4-FFF2-40B4-BE49-F238E27FC236}">
                <a16:creationId xmlns:a16="http://schemas.microsoft.com/office/drawing/2014/main" id="{CC131BA6-FB63-C35D-FDB8-D9B6A14F6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55" y="2997949"/>
            <a:ext cx="4658014" cy="3353770"/>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1B3AEFE9-B602-22EF-EFB1-4BC833422AC4}"/>
              </a:ext>
            </a:extLst>
          </p:cNvPr>
          <p:cNvSpPr txBox="1"/>
          <p:nvPr/>
        </p:nvSpPr>
        <p:spPr>
          <a:xfrm>
            <a:off x="912386" y="6303089"/>
            <a:ext cx="3820127" cy="276999"/>
          </a:xfrm>
          <a:prstGeom prst="rect">
            <a:avLst/>
          </a:prstGeom>
          <a:noFill/>
        </p:spPr>
        <p:txBody>
          <a:bodyPr wrap="square">
            <a:spAutoFit/>
          </a:bodyPr>
          <a:lstStyle/>
          <a:p>
            <a:pPr algn="ctr"/>
            <a:r>
              <a:rPr lang="ja-JP" altLang="en-US" sz="1200" i="0" dirty="0">
                <a:effectLst/>
                <a:latin typeface="BIZ UDPゴシック" panose="020B0400000000000000" pitchFamily="50" charset="-128"/>
                <a:ea typeface="BIZ UDPゴシック" panose="020B0400000000000000" pitchFamily="50" charset="-128"/>
              </a:rPr>
              <a:t>理化学研究所 仁科加速器科学研究センター</a:t>
            </a:r>
            <a:endParaRPr lang="ja-JP" altLang="en-US" sz="1200" dirty="0">
              <a:latin typeface="BIZ UDPゴシック" panose="020B0400000000000000" pitchFamily="50" charset="-128"/>
              <a:ea typeface="BIZ UDPゴシック" panose="020B0400000000000000" pitchFamily="50" charset="-128"/>
            </a:endParaRPr>
          </a:p>
        </p:txBody>
      </p:sp>
      <p:pic>
        <p:nvPicPr>
          <p:cNvPr id="7172" name="Picture 4">
            <a:extLst>
              <a:ext uri="{FF2B5EF4-FFF2-40B4-BE49-F238E27FC236}">
                <a16:creationId xmlns:a16="http://schemas.microsoft.com/office/drawing/2014/main" id="{21A91D91-B7F9-F5A8-40B1-3773F2569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933" y="2997949"/>
            <a:ext cx="6769077" cy="335377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BDCD1D94-1F26-F025-1BD6-F162BC629D23}"/>
              </a:ext>
            </a:extLst>
          </p:cNvPr>
          <p:cNvSpPr txBox="1"/>
          <p:nvPr/>
        </p:nvSpPr>
        <p:spPr>
          <a:xfrm>
            <a:off x="100436" y="2037457"/>
            <a:ext cx="11947308" cy="923330"/>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ストックホルム駐在で日本海軍武官室に配属されていた三井物産・機械部の和久田弘一さんは、各種公開情報を分析していたところ、サイクロトロンの輸入に関する情報を発見。以前、理化学研究所向けにサイクロトロンの部材を輸入したのが三井物産・機械部で、そのことを知っていた和久田さんは、連合国の原爆開発の可能性を察知。</a:t>
            </a:r>
          </a:p>
        </p:txBody>
      </p:sp>
      <p:sp>
        <p:nvSpPr>
          <p:cNvPr id="24" name="テキスト ボックス 23">
            <a:extLst>
              <a:ext uri="{FF2B5EF4-FFF2-40B4-BE49-F238E27FC236}">
                <a16:creationId xmlns:a16="http://schemas.microsoft.com/office/drawing/2014/main" id="{AFFB1EA4-4CE0-DAB1-91EE-2F2280668F11}"/>
              </a:ext>
            </a:extLst>
          </p:cNvPr>
          <p:cNvSpPr txBox="1"/>
          <p:nvPr/>
        </p:nvSpPr>
        <p:spPr>
          <a:xfrm>
            <a:off x="6224531" y="6301595"/>
            <a:ext cx="4993562" cy="276999"/>
          </a:xfrm>
          <a:prstGeom prst="rect">
            <a:avLst/>
          </a:prstGeom>
          <a:noFill/>
        </p:spPr>
        <p:txBody>
          <a:bodyPr wrap="square">
            <a:spAutoFit/>
          </a:bodyPr>
          <a:lstStyle/>
          <a:p>
            <a:r>
              <a:rPr lang="en-US" altLang="ja-JP" sz="1200" dirty="0">
                <a:latin typeface="BIZ UDPゴシック" panose="020B0400000000000000" pitchFamily="50" charset="-128"/>
                <a:ea typeface="BIZ UDPゴシック" panose="020B0400000000000000" pitchFamily="50" charset="-128"/>
              </a:rPr>
              <a:t>Wikipedia</a:t>
            </a:r>
            <a:r>
              <a:rPr lang="ja-JP" altLang="en-US" sz="1200" dirty="0">
                <a:latin typeface="BIZ UDPゴシック" panose="020B0400000000000000" pitchFamily="50" charset="-128"/>
                <a:ea typeface="BIZ UDPゴシック" panose="020B0400000000000000" pitchFamily="50" charset="-128"/>
              </a:rPr>
              <a:t>：サイクロトロンはイオンを加速する円形加速器</a:t>
            </a:r>
          </a:p>
        </p:txBody>
      </p:sp>
      <p:sp>
        <p:nvSpPr>
          <p:cNvPr id="28" name="テキスト ボックス 27">
            <a:extLst>
              <a:ext uri="{FF2B5EF4-FFF2-40B4-BE49-F238E27FC236}">
                <a16:creationId xmlns:a16="http://schemas.microsoft.com/office/drawing/2014/main" id="{26F0797C-DB8F-D6C9-FDE2-D480632CDF0D}"/>
              </a:ext>
            </a:extLst>
          </p:cNvPr>
          <p:cNvSpPr txBox="1"/>
          <p:nvPr/>
        </p:nvSpPr>
        <p:spPr>
          <a:xfrm>
            <a:off x="87835" y="598981"/>
            <a:ext cx="4670229" cy="1384995"/>
          </a:xfrm>
          <a:prstGeom prst="rect">
            <a:avLst/>
          </a:prstGeom>
          <a:noFill/>
          <a:ln>
            <a:solidFill>
              <a:srgbClr val="C00000"/>
            </a:solidFill>
          </a:ln>
        </p:spPr>
        <p:txBody>
          <a:bodyPr wrap="square">
            <a:spAutoFit/>
          </a:bodyPr>
          <a:lstStyle/>
          <a:p>
            <a:pPr algn="l"/>
            <a:r>
              <a:rPr lang="ja-JP" altLang="en-US" sz="1400" b="0" i="0" dirty="0">
                <a:effectLst/>
                <a:latin typeface="BIZ UDP明朝 Medium" panose="02020500000000000000" pitchFamily="18" charset="-128"/>
                <a:ea typeface="BIZ UDP明朝 Medium" panose="02020500000000000000" pitchFamily="18" charset="-128"/>
              </a:rPr>
              <a:t>わが国では理研の仁科芳雄が国内初</a:t>
            </a:r>
            <a:r>
              <a:rPr lang="en-US" altLang="ja-JP" sz="1400" b="0" i="0" dirty="0">
                <a:effectLst/>
                <a:latin typeface="BIZ UDP明朝 Medium" panose="02020500000000000000" pitchFamily="18" charset="-128"/>
                <a:ea typeface="BIZ UDP明朝 Medium" panose="02020500000000000000" pitchFamily="18" charset="-128"/>
              </a:rPr>
              <a:t>(</a:t>
            </a:r>
            <a:r>
              <a:rPr lang="ja-JP" altLang="en-US" sz="1400" b="1" i="0" dirty="0">
                <a:effectLst/>
                <a:latin typeface="BIZ UDP明朝 Medium" panose="02020500000000000000" pitchFamily="18" charset="-128"/>
                <a:ea typeface="BIZ UDP明朝 Medium" panose="02020500000000000000" pitchFamily="18" charset="-128"/>
              </a:rPr>
              <a:t>世界で</a:t>
            </a:r>
            <a:r>
              <a:rPr lang="en-US" altLang="ja-JP" sz="1400" b="1" i="0" dirty="0">
                <a:effectLst/>
                <a:latin typeface="BIZ UDP明朝 Medium" panose="02020500000000000000" pitchFamily="18" charset="-128"/>
                <a:ea typeface="BIZ UDP明朝 Medium" panose="02020500000000000000" pitchFamily="18" charset="-128"/>
              </a:rPr>
              <a:t>2</a:t>
            </a:r>
            <a:r>
              <a:rPr lang="ja-JP" altLang="en-US" sz="1400" b="1" i="0" dirty="0">
                <a:effectLst/>
                <a:latin typeface="BIZ UDP明朝 Medium" panose="02020500000000000000" pitchFamily="18" charset="-128"/>
                <a:ea typeface="BIZ UDP明朝 Medium" panose="02020500000000000000" pitchFamily="18" charset="-128"/>
              </a:rPr>
              <a:t>番目</a:t>
            </a:r>
            <a:r>
              <a:rPr lang="en-US" altLang="ja-JP" sz="1400" b="1" i="0" dirty="0">
                <a:effectLst/>
                <a:latin typeface="BIZ UDP明朝 Medium" panose="02020500000000000000" pitchFamily="18" charset="-128"/>
                <a:ea typeface="BIZ UDP明朝 Medium" panose="02020500000000000000" pitchFamily="18" charset="-128"/>
              </a:rPr>
              <a:t>)</a:t>
            </a:r>
            <a:r>
              <a:rPr lang="ja-JP" altLang="en-US" sz="1400" b="1" i="0" dirty="0">
                <a:effectLst/>
                <a:latin typeface="BIZ UDP明朝 Medium" panose="02020500000000000000" pitchFamily="18" charset="-128"/>
                <a:ea typeface="BIZ UDP明朝 Medium" panose="02020500000000000000" pitchFamily="18" charset="-128"/>
              </a:rPr>
              <a:t>のサイクロトロン</a:t>
            </a:r>
            <a:r>
              <a:rPr lang="en-US" altLang="ja-JP" sz="1400" b="1" i="0" dirty="0">
                <a:effectLst/>
                <a:latin typeface="BIZ UDP明朝 Medium" panose="02020500000000000000" pitchFamily="18" charset="-128"/>
                <a:ea typeface="BIZ UDP明朝 Medium" panose="02020500000000000000" pitchFamily="18" charset="-128"/>
              </a:rPr>
              <a:t>(1937)</a:t>
            </a:r>
            <a:r>
              <a:rPr lang="ja-JP" altLang="en-US" sz="1400" b="1" i="0" dirty="0">
                <a:effectLst/>
                <a:latin typeface="BIZ UDP明朝 Medium" panose="02020500000000000000" pitchFamily="18" charset="-128"/>
                <a:ea typeface="BIZ UDP明朝 Medium" panose="02020500000000000000" pitchFamily="18" charset="-128"/>
              </a:rPr>
              <a:t>を建造</a:t>
            </a:r>
            <a:r>
              <a:rPr lang="ja-JP" altLang="en-US" sz="1400" b="0" i="0" dirty="0">
                <a:effectLst/>
                <a:latin typeface="BIZ UDP明朝 Medium" panose="02020500000000000000" pitchFamily="18" charset="-128"/>
                <a:ea typeface="BIZ UDP明朝 Medium" panose="02020500000000000000" pitchFamily="18" charset="-128"/>
              </a:rPr>
              <a:t>してわが国における原子核物理、核化学、放射線生物の開拓的研究をスタートさせました。</a:t>
            </a:r>
          </a:p>
          <a:p>
            <a:pPr algn="l"/>
            <a:r>
              <a:rPr lang="ja-JP" altLang="en-US" sz="1400" b="0" i="0" dirty="0">
                <a:effectLst/>
                <a:latin typeface="BIZ UDP明朝 Medium" panose="02020500000000000000" pitchFamily="18" charset="-128"/>
                <a:ea typeface="BIZ UDP明朝 Medium" panose="02020500000000000000" pitchFamily="18" charset="-128"/>
              </a:rPr>
              <a:t>第</a:t>
            </a:r>
            <a:r>
              <a:rPr lang="en-US" altLang="ja-JP" sz="1400" b="0" i="0" dirty="0">
                <a:effectLst/>
                <a:latin typeface="BIZ UDP明朝 Medium" panose="02020500000000000000" pitchFamily="18" charset="-128"/>
                <a:ea typeface="BIZ UDP明朝 Medium" panose="02020500000000000000" pitchFamily="18" charset="-128"/>
              </a:rPr>
              <a:t>1</a:t>
            </a:r>
            <a:r>
              <a:rPr lang="ja-JP" altLang="en-US" sz="1400" b="0" i="0" dirty="0">
                <a:effectLst/>
                <a:latin typeface="BIZ UDP明朝 Medium" panose="02020500000000000000" pitchFamily="18" charset="-128"/>
                <a:ea typeface="BIZ UDP明朝 Medium" panose="02020500000000000000" pitchFamily="18" charset="-128"/>
              </a:rPr>
              <a:t>号サイクロトロン以来、理研は</a:t>
            </a:r>
            <a:r>
              <a:rPr lang="en-US" altLang="ja-JP" sz="1400" b="0" i="0" dirty="0">
                <a:effectLst/>
                <a:latin typeface="BIZ UDP明朝 Medium" panose="02020500000000000000" pitchFamily="18" charset="-128"/>
                <a:ea typeface="BIZ UDP明朝 Medium" panose="02020500000000000000" pitchFamily="18" charset="-128"/>
              </a:rPr>
              <a:t>6</a:t>
            </a:r>
            <a:r>
              <a:rPr lang="ja-JP" altLang="en-US" sz="1400" b="0" i="0" dirty="0">
                <a:effectLst/>
                <a:latin typeface="BIZ UDP明朝 Medium" panose="02020500000000000000" pitchFamily="18" charset="-128"/>
                <a:ea typeface="BIZ UDP明朝 Medium" panose="02020500000000000000" pitchFamily="18" charset="-128"/>
              </a:rPr>
              <a:t>台のサイクロトロンを建造してきました。サイクロトロン建造技術はまさに理研のお家芸となっています。</a:t>
            </a:r>
          </a:p>
        </p:txBody>
      </p:sp>
      <p:pic>
        <p:nvPicPr>
          <p:cNvPr id="7176" name="Picture 8" descr="朝永振一郎、湯川秀樹、仁科と友永のツーショット写真、大サイクロトロンでの集合写真">
            <a:extLst>
              <a:ext uri="{FF2B5EF4-FFF2-40B4-BE49-F238E27FC236}">
                <a16:creationId xmlns:a16="http://schemas.microsoft.com/office/drawing/2014/main" id="{D041A1FA-7474-4078-90A7-6349DDFA2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924" y="671594"/>
            <a:ext cx="4831276" cy="1373894"/>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41F48F1D-2485-59B5-29B0-745E154CE2D8}"/>
              </a:ext>
            </a:extLst>
          </p:cNvPr>
          <p:cNvSpPr txBox="1"/>
          <p:nvPr/>
        </p:nvSpPr>
        <p:spPr>
          <a:xfrm>
            <a:off x="8254406" y="446035"/>
            <a:ext cx="2661452" cy="246221"/>
          </a:xfrm>
          <a:prstGeom prst="rect">
            <a:avLst/>
          </a:prstGeom>
          <a:noFill/>
        </p:spPr>
        <p:txBody>
          <a:bodyPr wrap="square">
            <a:spAutoFit/>
          </a:bodyPr>
          <a:lstStyle/>
          <a:p>
            <a:r>
              <a:rPr lang="ja-JP" altLang="en-US" sz="1000" i="0" dirty="0">
                <a:effectLst/>
                <a:latin typeface="BIZ UDPゴシック" panose="020B0400000000000000" pitchFamily="50" charset="-128"/>
                <a:ea typeface="BIZ UDPゴシック" panose="020B0400000000000000" pitchFamily="50" charset="-128"/>
              </a:rPr>
              <a:t>理化学研究所 仁科加速器科学研究センター</a:t>
            </a:r>
            <a:endParaRPr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27261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ストックホルム日本陸軍武官室（その２）</a:t>
            </a:r>
          </a:p>
        </p:txBody>
      </p:sp>
      <p:sp>
        <p:nvSpPr>
          <p:cNvPr id="12" name="テキスト ボックス 11">
            <a:extLst>
              <a:ext uri="{FF2B5EF4-FFF2-40B4-BE49-F238E27FC236}">
                <a16:creationId xmlns:a16="http://schemas.microsoft.com/office/drawing/2014/main" id="{91092AC8-FC23-36CF-E888-53D1DBD66D07}"/>
              </a:ext>
            </a:extLst>
          </p:cNvPr>
          <p:cNvSpPr txBox="1"/>
          <p:nvPr/>
        </p:nvSpPr>
        <p:spPr>
          <a:xfrm>
            <a:off x="4419600" y="5652601"/>
            <a:ext cx="3352800" cy="430887"/>
          </a:xfrm>
          <a:prstGeom prst="rect">
            <a:avLst/>
          </a:prstGeom>
          <a:noFill/>
        </p:spPr>
        <p:txBody>
          <a:bodyPr wrap="square">
            <a:spAutoFit/>
          </a:bodyPr>
          <a:lstStyle/>
          <a:p>
            <a:pPr algn="ctr"/>
            <a:r>
              <a:rPr lang="en-US" altLang="ja-JP" sz="1050" dirty="0">
                <a:latin typeface="Amasis MT Pro Black" panose="02040A04050005020304" pitchFamily="18" charset="0"/>
              </a:rPr>
              <a:t>※Source : nippon.com</a:t>
            </a:r>
            <a:r>
              <a:rPr lang="ja-JP" altLang="en-US" sz="1050" dirty="0">
                <a:latin typeface="Amasis MT Pro Black" panose="02040A04050005020304" pitchFamily="18" charset="0"/>
              </a:rPr>
              <a:t> </a:t>
            </a:r>
            <a:r>
              <a:rPr lang="en-US" altLang="ja-JP" sz="1050" dirty="0">
                <a:latin typeface="BIZ UDPゴシック" panose="020B0400000000000000" pitchFamily="50" charset="-128"/>
                <a:ea typeface="BIZ UDPゴシック" panose="020B0400000000000000" pitchFamily="50" charset="-128"/>
              </a:rPr>
              <a:t>2016</a:t>
            </a:r>
            <a:r>
              <a:rPr lang="ja-JP" altLang="en-US" sz="1000" dirty="0">
                <a:latin typeface="BIZ UDPゴシック" panose="020B0400000000000000" pitchFamily="50" charset="-128"/>
                <a:ea typeface="BIZ UDPゴシック" panose="020B0400000000000000" pitchFamily="50" charset="-128"/>
              </a:rPr>
              <a:t>年</a:t>
            </a:r>
            <a:r>
              <a:rPr lang="en-US" altLang="ja-JP" sz="1000" dirty="0">
                <a:latin typeface="BIZ UDPゴシック" panose="020B0400000000000000" pitchFamily="50" charset="-128"/>
                <a:ea typeface="BIZ UDPゴシック" panose="020B0400000000000000" pitchFamily="50" charset="-128"/>
              </a:rPr>
              <a:t>12</a:t>
            </a:r>
            <a:r>
              <a:rPr lang="ja-JP" altLang="en-US" sz="1000" dirty="0">
                <a:latin typeface="BIZ UDPゴシック" panose="020B0400000000000000" pitchFamily="50" charset="-128"/>
                <a:ea typeface="BIZ UDPゴシック" panose="020B0400000000000000" pitchFamily="50" charset="-128"/>
              </a:rPr>
              <a:t>月岡部伸氏撮影</a:t>
            </a:r>
            <a:endParaRPr lang="en-US" altLang="ja-JP" sz="1050" dirty="0">
              <a:solidFill>
                <a:srgbClr val="C00000"/>
              </a:solidFill>
              <a:latin typeface="BIZ UDPゴシック" panose="020B0400000000000000" pitchFamily="50" charset="-128"/>
              <a:ea typeface="BIZ UDPゴシック" panose="020B0400000000000000" pitchFamily="50" charset="-128"/>
            </a:endParaRPr>
          </a:p>
          <a:p>
            <a:pPr algn="ctr"/>
            <a:r>
              <a:rPr lang="en-US" altLang="ja-JP" sz="1050" dirty="0">
                <a:latin typeface="Amasis MT Pro Black" panose="02040A04050005020304" pitchFamily="18" charset="0"/>
              </a:rPr>
              <a:t> </a:t>
            </a:r>
            <a:r>
              <a:rPr lang="en-US" altLang="ja-JP" sz="900" dirty="0">
                <a:latin typeface="Amasis MT Pro Black" panose="02040A04050005020304" pitchFamily="18" charset="0"/>
              </a:rPr>
              <a:t>https://www.nippon.com/ja/japan-topics/c07306/</a:t>
            </a:r>
            <a:endParaRPr lang="ja-JP" altLang="en-US" sz="1050" dirty="0">
              <a:latin typeface="Amasis MT Pro Black" panose="02040A04050005020304" pitchFamily="18" charset="0"/>
            </a:endParaRPr>
          </a:p>
        </p:txBody>
      </p:sp>
      <p:sp>
        <p:nvSpPr>
          <p:cNvPr id="2" name="テキスト ボックス 1">
            <a:extLst>
              <a:ext uri="{FF2B5EF4-FFF2-40B4-BE49-F238E27FC236}">
                <a16:creationId xmlns:a16="http://schemas.microsoft.com/office/drawing/2014/main" id="{3239116B-4E4F-5401-BB97-269BDF4865C6}"/>
              </a:ext>
            </a:extLst>
          </p:cNvPr>
          <p:cNvSpPr txBox="1"/>
          <p:nvPr/>
        </p:nvSpPr>
        <p:spPr>
          <a:xfrm>
            <a:off x="4936808" y="978426"/>
            <a:ext cx="2245360"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ストックホルム</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日本陸軍武官室</a:t>
            </a:r>
          </a:p>
        </p:txBody>
      </p:sp>
      <p:pic>
        <p:nvPicPr>
          <p:cNvPr id="11266" name="Picture 2" descr="終戦工作打診について小野寺とプリンス・カール・ベルナドッテらが協議した日本陸軍武官室があったストックホルム市リネーガータン38のアパート。5階左の出窓のある部屋が武官室（2016年12月、筆者撮影）">
            <a:extLst>
              <a:ext uri="{FF2B5EF4-FFF2-40B4-BE49-F238E27FC236}">
                <a16:creationId xmlns:a16="http://schemas.microsoft.com/office/drawing/2014/main" id="{D50C2F90-3E32-7208-EC79-32B842D79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533" y="1532721"/>
            <a:ext cx="3089910" cy="4119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49089F3B-213E-87A0-F23F-31951423AAC6}"/>
              </a:ext>
            </a:extLst>
          </p:cNvPr>
          <p:cNvSpPr/>
          <p:nvPr/>
        </p:nvSpPr>
        <p:spPr>
          <a:xfrm>
            <a:off x="629920" y="5239665"/>
            <a:ext cx="2326640" cy="522136"/>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ハンガリー駐在武官</a:t>
            </a:r>
            <a:endParaRPr kumimoji="1"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ヴェチケンジー</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8E2306C9-D39C-39A4-3437-3C968DFD05E7}"/>
              </a:ext>
            </a:extLst>
          </p:cNvPr>
          <p:cNvSpPr/>
          <p:nvPr/>
        </p:nvSpPr>
        <p:spPr>
          <a:xfrm>
            <a:off x="8507096" y="2017864"/>
            <a:ext cx="2933064" cy="522136"/>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ドイツ親衛隊・海外情報局</a:t>
            </a:r>
            <a:endParaRPr lang="en-US" altLang="ja-JP" sz="1600" b="0" i="0" dirty="0">
              <a:effectLst/>
              <a:latin typeface="BIZ UDPゴシック" panose="020B0400000000000000" pitchFamily="50" charset="-128"/>
              <a:ea typeface="BIZ UDPゴシック" panose="020B0400000000000000" pitchFamily="50" charset="-128"/>
            </a:endParaRPr>
          </a:p>
          <a:p>
            <a:pPr algn="ctr"/>
            <a:r>
              <a:rPr lang="ja-JP" altLang="en-US" sz="1600" b="0" i="0" dirty="0">
                <a:effectLst/>
                <a:latin typeface="BIZ UDPゴシック" panose="020B0400000000000000" pitchFamily="50" charset="-128"/>
                <a:ea typeface="BIZ UDPゴシック" panose="020B0400000000000000" pitchFamily="50" charset="-128"/>
              </a:rPr>
              <a:t>カール・ハインツ・クレーマー</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19" name="四角形: 角を丸くする 18">
            <a:extLst>
              <a:ext uri="{FF2B5EF4-FFF2-40B4-BE49-F238E27FC236}">
                <a16:creationId xmlns:a16="http://schemas.microsoft.com/office/drawing/2014/main" id="{3F4AAB38-786C-C714-D558-EB57024CBE18}"/>
              </a:ext>
            </a:extLst>
          </p:cNvPr>
          <p:cNvSpPr/>
          <p:nvPr/>
        </p:nvSpPr>
        <p:spPr>
          <a:xfrm>
            <a:off x="8517256" y="4214628"/>
            <a:ext cx="2933064" cy="55864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0" i="0" dirty="0">
                <a:effectLst/>
                <a:latin typeface="BIZ UDPゴシック" panose="020B0400000000000000" pitchFamily="50" charset="-128"/>
                <a:ea typeface="BIZ UDPゴシック" panose="020B0400000000000000" pitchFamily="50" charset="-128"/>
              </a:rPr>
              <a:t>フランス駐在武官</a:t>
            </a:r>
            <a:endParaRPr lang="en-US" altLang="ja-JP" sz="1600" b="0" i="0" dirty="0">
              <a:effectLst/>
              <a:latin typeface="BIZ UDPゴシック" panose="020B0400000000000000" pitchFamily="50" charset="-128"/>
              <a:ea typeface="BIZ UDPゴシック" panose="020B0400000000000000" pitchFamily="50" charset="-128"/>
            </a:endParaRPr>
          </a:p>
          <a:p>
            <a:pPr algn="ctr"/>
            <a:r>
              <a:rPr lang="ja-JP" altLang="en-US" sz="1600" b="0" i="0" dirty="0">
                <a:effectLst/>
                <a:latin typeface="BIZ UDPゴシック" panose="020B0400000000000000" pitchFamily="50" charset="-128"/>
                <a:ea typeface="BIZ UDPゴシック" panose="020B0400000000000000" pitchFamily="50" charset="-128"/>
              </a:rPr>
              <a:t>ピエール・ガルニエ少佐</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20" name="四角形: 角を丸くする 19">
            <a:extLst>
              <a:ext uri="{FF2B5EF4-FFF2-40B4-BE49-F238E27FC236}">
                <a16:creationId xmlns:a16="http://schemas.microsoft.com/office/drawing/2014/main" id="{3B25402E-D4E0-DC72-5089-CE0F37A69DB8}"/>
              </a:ext>
            </a:extLst>
          </p:cNvPr>
          <p:cNvSpPr/>
          <p:nvPr/>
        </p:nvSpPr>
        <p:spPr>
          <a:xfrm>
            <a:off x="8507096" y="3149675"/>
            <a:ext cx="2933064" cy="55864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0" i="0" dirty="0">
                <a:effectLst/>
                <a:latin typeface="BIZ UDPゴシック" panose="020B0400000000000000" pitchFamily="50" charset="-128"/>
                <a:ea typeface="BIZ UDPゴシック" panose="020B0400000000000000" pitchFamily="50" charset="-128"/>
              </a:rPr>
              <a:t>エストニア陸軍参謀本部</a:t>
            </a:r>
            <a:endParaRPr lang="en-US" altLang="ja-JP" sz="1600" b="0" i="0" dirty="0">
              <a:effectLst/>
              <a:latin typeface="BIZ UDPゴシック" panose="020B0400000000000000" pitchFamily="50" charset="-128"/>
              <a:ea typeface="BIZ UDPゴシック" panose="020B0400000000000000" pitchFamily="50" charset="-128"/>
            </a:endParaRPr>
          </a:p>
          <a:p>
            <a:pPr algn="ctr"/>
            <a:r>
              <a:rPr lang="ja-JP" altLang="en-US" sz="1600" b="0" i="0" dirty="0">
                <a:effectLst/>
                <a:latin typeface="BIZ UDPゴシック" panose="020B0400000000000000" pitchFamily="50" charset="-128"/>
                <a:ea typeface="BIZ UDPゴシック" panose="020B0400000000000000" pitchFamily="50" charset="-128"/>
              </a:rPr>
              <a:t>情報部長・マーシング</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cxnSp>
        <p:nvCxnSpPr>
          <p:cNvPr id="22" name="直線矢印コネクタ 21">
            <a:extLst>
              <a:ext uri="{FF2B5EF4-FFF2-40B4-BE49-F238E27FC236}">
                <a16:creationId xmlns:a16="http://schemas.microsoft.com/office/drawing/2014/main" id="{FF19BBCE-9832-08DB-5C97-2C791E7C00EB}"/>
              </a:ext>
            </a:extLst>
          </p:cNvPr>
          <p:cNvCxnSpPr>
            <a:cxnSpLocks/>
            <a:stCxn id="20" idx="2"/>
            <a:endCxn id="19" idx="0"/>
          </p:cNvCxnSpPr>
          <p:nvPr/>
        </p:nvCxnSpPr>
        <p:spPr>
          <a:xfrm>
            <a:off x="9973628" y="3708324"/>
            <a:ext cx="10160" cy="50630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0F6001D-A937-E77E-E6CF-5B74D29CC0D2}"/>
              </a:ext>
            </a:extLst>
          </p:cNvPr>
          <p:cNvCxnSpPr>
            <a:stCxn id="20" idx="1"/>
          </p:cNvCxnSpPr>
          <p:nvPr/>
        </p:nvCxnSpPr>
        <p:spPr>
          <a:xfrm flipH="1" flipV="1">
            <a:off x="7604443" y="3428999"/>
            <a:ext cx="90265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4148CCC6-B857-2B20-3CCA-420D0DA55D8D}"/>
              </a:ext>
            </a:extLst>
          </p:cNvPr>
          <p:cNvCxnSpPr>
            <a:stCxn id="19" idx="1"/>
          </p:cNvCxnSpPr>
          <p:nvPr/>
        </p:nvCxnSpPr>
        <p:spPr>
          <a:xfrm flipH="1" flipV="1">
            <a:off x="7604443" y="4493952"/>
            <a:ext cx="91281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1BA1B16-B9BC-8F7B-B24F-E94374724C21}"/>
              </a:ext>
            </a:extLst>
          </p:cNvPr>
          <p:cNvCxnSpPr>
            <a:endCxn id="17" idx="1"/>
          </p:cNvCxnSpPr>
          <p:nvPr/>
        </p:nvCxnSpPr>
        <p:spPr>
          <a:xfrm>
            <a:off x="7604443" y="2278932"/>
            <a:ext cx="90265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D595C31C-50E7-8F0F-6ED0-C8B36DD2038D}"/>
              </a:ext>
            </a:extLst>
          </p:cNvPr>
          <p:cNvSpPr txBox="1"/>
          <p:nvPr/>
        </p:nvSpPr>
        <p:spPr>
          <a:xfrm>
            <a:off x="629920" y="6209063"/>
            <a:ext cx="2326640" cy="338554"/>
          </a:xfrm>
          <a:prstGeom prst="rect">
            <a:avLst/>
          </a:prstGeom>
          <a:noFill/>
        </p:spPr>
        <p:txBody>
          <a:bodyPr wrap="square">
            <a:spAutoFit/>
          </a:bodyPr>
          <a:lstStyle/>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ジョセフ・フィリップ</a:t>
            </a:r>
            <a:endParaRPr lang="ja-JP" altLang="en-US" sz="1600" dirty="0">
              <a:latin typeface="BIZ UDPゴシック" panose="020B0400000000000000" pitchFamily="50" charset="-128"/>
              <a:ea typeface="BIZ UDPゴシック" panose="020B0400000000000000" pitchFamily="50" charset="-128"/>
            </a:endParaRPr>
          </a:p>
        </p:txBody>
      </p:sp>
      <p:cxnSp>
        <p:nvCxnSpPr>
          <p:cNvPr id="38" name="直線矢印コネクタ 37">
            <a:extLst>
              <a:ext uri="{FF2B5EF4-FFF2-40B4-BE49-F238E27FC236}">
                <a16:creationId xmlns:a16="http://schemas.microsoft.com/office/drawing/2014/main" id="{F22B3847-F664-39C2-6C53-530BE5B2D353}"/>
              </a:ext>
            </a:extLst>
          </p:cNvPr>
          <p:cNvCxnSpPr>
            <a:cxnSpLocks/>
            <a:stCxn id="10" idx="2"/>
            <a:endCxn id="36" idx="0"/>
          </p:cNvCxnSpPr>
          <p:nvPr/>
        </p:nvCxnSpPr>
        <p:spPr>
          <a:xfrm>
            <a:off x="1793240" y="5761801"/>
            <a:ext cx="0" cy="4472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04D6FB4E-06FA-9F1C-824D-4CB85F9E47B3}"/>
              </a:ext>
            </a:extLst>
          </p:cNvPr>
          <p:cNvCxnSpPr>
            <a:stCxn id="10" idx="3"/>
          </p:cNvCxnSpPr>
          <p:nvPr/>
        </p:nvCxnSpPr>
        <p:spPr>
          <a:xfrm>
            <a:off x="2956560" y="5500733"/>
            <a:ext cx="155797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9701AEC8-D7D8-906C-44A0-1541B7844FD0}"/>
              </a:ext>
            </a:extLst>
          </p:cNvPr>
          <p:cNvSpPr/>
          <p:nvPr/>
        </p:nvSpPr>
        <p:spPr>
          <a:xfrm rot="20289638">
            <a:off x="7910512" y="5274871"/>
            <a:ext cx="2133600" cy="816570"/>
          </a:xfrm>
          <a:custGeom>
            <a:avLst/>
            <a:gdLst>
              <a:gd name="connsiteX0" fmla="*/ 0 w 2133600"/>
              <a:gd name="connsiteY0" fmla="*/ 408285 h 816570"/>
              <a:gd name="connsiteX1" fmla="*/ 1066800 w 2133600"/>
              <a:gd name="connsiteY1" fmla="*/ 0 h 816570"/>
              <a:gd name="connsiteX2" fmla="*/ 2133600 w 2133600"/>
              <a:gd name="connsiteY2" fmla="*/ 408285 h 816570"/>
              <a:gd name="connsiteX3" fmla="*/ 1066800 w 2133600"/>
              <a:gd name="connsiteY3" fmla="*/ 816570 h 816570"/>
              <a:gd name="connsiteX4" fmla="*/ 0 w 2133600"/>
              <a:gd name="connsiteY4" fmla="*/ 408285 h 81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816570" fill="none" extrusionOk="0">
                <a:moveTo>
                  <a:pt x="0" y="408285"/>
                </a:moveTo>
                <a:cubicBezTo>
                  <a:pt x="28306" y="195345"/>
                  <a:pt x="534961" y="10677"/>
                  <a:pt x="1066800" y="0"/>
                </a:cubicBezTo>
                <a:cubicBezTo>
                  <a:pt x="1669066" y="3466"/>
                  <a:pt x="2129927" y="155610"/>
                  <a:pt x="2133600" y="408285"/>
                </a:cubicBezTo>
                <a:cubicBezTo>
                  <a:pt x="2084994" y="607615"/>
                  <a:pt x="1660088" y="866991"/>
                  <a:pt x="1066800" y="816570"/>
                </a:cubicBezTo>
                <a:cubicBezTo>
                  <a:pt x="466048" y="879559"/>
                  <a:pt x="11373" y="614817"/>
                  <a:pt x="0" y="408285"/>
                </a:cubicBezTo>
                <a:close/>
              </a:path>
              <a:path w="2133600" h="816570" stroke="0" extrusionOk="0">
                <a:moveTo>
                  <a:pt x="0" y="408285"/>
                </a:moveTo>
                <a:cubicBezTo>
                  <a:pt x="-76119" y="176086"/>
                  <a:pt x="421376" y="-52007"/>
                  <a:pt x="1066800" y="0"/>
                </a:cubicBezTo>
                <a:cubicBezTo>
                  <a:pt x="1612522" y="34956"/>
                  <a:pt x="2130371" y="186520"/>
                  <a:pt x="2133600" y="408285"/>
                </a:cubicBezTo>
                <a:cubicBezTo>
                  <a:pt x="2119610" y="646265"/>
                  <a:pt x="1580478" y="900457"/>
                  <a:pt x="1066800" y="816570"/>
                </a:cubicBezTo>
                <a:cubicBezTo>
                  <a:pt x="488964" y="833833"/>
                  <a:pt x="6179" y="649474"/>
                  <a:pt x="0" y="408285"/>
                </a:cubicBezTo>
                <a:close/>
              </a:path>
            </a:pathLst>
          </a:custGeom>
          <a:solidFill>
            <a:schemeClr val="accent2">
              <a:lumMod val="50000"/>
            </a:schemeClr>
          </a:solidFill>
          <a:ln>
            <a:extLst>
              <a:ext uri="{C807C97D-BFC1-408E-A445-0C87EB9F89A2}">
                <ask:lineSketchStyleProps xmlns:ask="http://schemas.microsoft.com/office/drawing/2018/sketchyshapes" sd="35965508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アルディンヌ反攻作戦</a:t>
            </a:r>
          </a:p>
        </p:txBody>
      </p:sp>
      <p:sp>
        <p:nvSpPr>
          <p:cNvPr id="52" name="楕円 51">
            <a:extLst>
              <a:ext uri="{FF2B5EF4-FFF2-40B4-BE49-F238E27FC236}">
                <a16:creationId xmlns:a16="http://schemas.microsoft.com/office/drawing/2014/main" id="{4364CA84-AFA1-2F72-6155-4E2F2CDF234E}"/>
              </a:ext>
            </a:extLst>
          </p:cNvPr>
          <p:cNvSpPr/>
          <p:nvPr/>
        </p:nvSpPr>
        <p:spPr>
          <a:xfrm rot="20414260">
            <a:off x="9597369" y="5448751"/>
            <a:ext cx="2430863" cy="816570"/>
          </a:xfrm>
          <a:custGeom>
            <a:avLst/>
            <a:gdLst>
              <a:gd name="connsiteX0" fmla="*/ 0 w 2430863"/>
              <a:gd name="connsiteY0" fmla="*/ 408285 h 816570"/>
              <a:gd name="connsiteX1" fmla="*/ 1215432 w 2430863"/>
              <a:gd name="connsiteY1" fmla="*/ 0 h 816570"/>
              <a:gd name="connsiteX2" fmla="*/ 2430864 w 2430863"/>
              <a:gd name="connsiteY2" fmla="*/ 408285 h 816570"/>
              <a:gd name="connsiteX3" fmla="*/ 1215432 w 2430863"/>
              <a:gd name="connsiteY3" fmla="*/ 816570 h 816570"/>
              <a:gd name="connsiteX4" fmla="*/ 0 w 2430863"/>
              <a:gd name="connsiteY4" fmla="*/ 408285 h 81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863" h="816570" fill="none" extrusionOk="0">
                <a:moveTo>
                  <a:pt x="0" y="408285"/>
                </a:moveTo>
                <a:cubicBezTo>
                  <a:pt x="25788" y="211146"/>
                  <a:pt x="609100" y="-78498"/>
                  <a:pt x="1215432" y="0"/>
                </a:cubicBezTo>
                <a:cubicBezTo>
                  <a:pt x="1897810" y="-56619"/>
                  <a:pt x="2407786" y="124122"/>
                  <a:pt x="2430864" y="408285"/>
                </a:cubicBezTo>
                <a:cubicBezTo>
                  <a:pt x="2287755" y="577110"/>
                  <a:pt x="1962805" y="777058"/>
                  <a:pt x="1215432" y="816570"/>
                </a:cubicBezTo>
                <a:cubicBezTo>
                  <a:pt x="520995" y="792164"/>
                  <a:pt x="11694" y="653827"/>
                  <a:pt x="0" y="408285"/>
                </a:cubicBezTo>
                <a:close/>
              </a:path>
              <a:path w="2430863" h="816570" stroke="0" extrusionOk="0">
                <a:moveTo>
                  <a:pt x="0" y="408285"/>
                </a:moveTo>
                <a:cubicBezTo>
                  <a:pt x="51224" y="260491"/>
                  <a:pt x="640601" y="91443"/>
                  <a:pt x="1215432" y="0"/>
                </a:cubicBezTo>
                <a:cubicBezTo>
                  <a:pt x="1867363" y="-8590"/>
                  <a:pt x="2386871" y="152138"/>
                  <a:pt x="2430864" y="408285"/>
                </a:cubicBezTo>
                <a:cubicBezTo>
                  <a:pt x="2571617" y="725038"/>
                  <a:pt x="1972330" y="898573"/>
                  <a:pt x="1215432" y="816570"/>
                </a:cubicBezTo>
                <a:cubicBezTo>
                  <a:pt x="518983" y="803057"/>
                  <a:pt x="28919" y="590520"/>
                  <a:pt x="0" y="408285"/>
                </a:cubicBezTo>
                <a:close/>
              </a:path>
            </a:pathLst>
          </a:custGeom>
          <a:solidFill>
            <a:schemeClr val="accent4">
              <a:lumMod val="50000"/>
            </a:schemeClr>
          </a:solidFill>
          <a:ln>
            <a:extLst>
              <a:ext uri="{C807C97D-BFC1-408E-A445-0C87EB9F89A2}">
                <ask:lineSketchStyleProps xmlns:ask="http://schemas.microsoft.com/office/drawing/2018/sketchyshapes" sd="2072983485">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ノルマンディー上陸作戦</a:t>
            </a:r>
          </a:p>
        </p:txBody>
      </p:sp>
      <p:sp>
        <p:nvSpPr>
          <p:cNvPr id="53" name="楕円 52">
            <a:extLst>
              <a:ext uri="{FF2B5EF4-FFF2-40B4-BE49-F238E27FC236}">
                <a16:creationId xmlns:a16="http://schemas.microsoft.com/office/drawing/2014/main" id="{0DEFAE28-2F95-21F2-B16B-E425CEAAEEB2}"/>
              </a:ext>
            </a:extLst>
          </p:cNvPr>
          <p:cNvSpPr/>
          <p:nvPr/>
        </p:nvSpPr>
        <p:spPr>
          <a:xfrm rot="21165450">
            <a:off x="8894574" y="842093"/>
            <a:ext cx="2178430" cy="816570"/>
          </a:xfrm>
          <a:custGeom>
            <a:avLst/>
            <a:gdLst>
              <a:gd name="connsiteX0" fmla="*/ 0 w 2178430"/>
              <a:gd name="connsiteY0" fmla="*/ 408285 h 816570"/>
              <a:gd name="connsiteX1" fmla="*/ 1089215 w 2178430"/>
              <a:gd name="connsiteY1" fmla="*/ 0 h 816570"/>
              <a:gd name="connsiteX2" fmla="*/ 2178430 w 2178430"/>
              <a:gd name="connsiteY2" fmla="*/ 408285 h 816570"/>
              <a:gd name="connsiteX3" fmla="*/ 1089215 w 2178430"/>
              <a:gd name="connsiteY3" fmla="*/ 816570 h 816570"/>
              <a:gd name="connsiteX4" fmla="*/ 0 w 2178430"/>
              <a:gd name="connsiteY4" fmla="*/ 408285 h 81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430" h="816570" fill="none" extrusionOk="0">
                <a:moveTo>
                  <a:pt x="0" y="408285"/>
                </a:moveTo>
                <a:cubicBezTo>
                  <a:pt x="-94042" y="256502"/>
                  <a:pt x="480173" y="-24221"/>
                  <a:pt x="1089215" y="0"/>
                </a:cubicBezTo>
                <a:cubicBezTo>
                  <a:pt x="1680185" y="-14265"/>
                  <a:pt x="2218036" y="204651"/>
                  <a:pt x="2178430" y="408285"/>
                </a:cubicBezTo>
                <a:cubicBezTo>
                  <a:pt x="2210866" y="600343"/>
                  <a:pt x="1646415" y="880067"/>
                  <a:pt x="1089215" y="816570"/>
                </a:cubicBezTo>
                <a:cubicBezTo>
                  <a:pt x="465242" y="827993"/>
                  <a:pt x="47744" y="641995"/>
                  <a:pt x="0" y="408285"/>
                </a:cubicBezTo>
                <a:close/>
              </a:path>
              <a:path w="2178430" h="816570" stroke="0" extrusionOk="0">
                <a:moveTo>
                  <a:pt x="0" y="408285"/>
                </a:moveTo>
                <a:cubicBezTo>
                  <a:pt x="19224" y="175049"/>
                  <a:pt x="539916" y="40718"/>
                  <a:pt x="1089215" y="0"/>
                </a:cubicBezTo>
                <a:cubicBezTo>
                  <a:pt x="1736308" y="24346"/>
                  <a:pt x="2203498" y="200857"/>
                  <a:pt x="2178430" y="408285"/>
                </a:cubicBezTo>
                <a:cubicBezTo>
                  <a:pt x="2177800" y="612931"/>
                  <a:pt x="1644979" y="914703"/>
                  <a:pt x="1089215" y="816570"/>
                </a:cubicBezTo>
                <a:cubicBezTo>
                  <a:pt x="449775" y="796133"/>
                  <a:pt x="-1648" y="606485"/>
                  <a:pt x="0" y="408285"/>
                </a:cubicBezTo>
                <a:close/>
              </a:path>
            </a:pathLst>
          </a:custGeom>
          <a:solidFill>
            <a:schemeClr val="accent1">
              <a:lumMod val="40000"/>
              <a:lumOff val="60000"/>
            </a:schemeClr>
          </a:solidFill>
          <a:ln>
            <a:noFill/>
            <a:extLst>
              <a:ext uri="{C807C97D-BFC1-408E-A445-0C87EB9F89A2}">
                <ask:lineSketchStyleProps xmlns:ask="http://schemas.microsoft.com/office/drawing/2018/sketchyshapes" sd="1571086133">
                  <a:prstGeom prst="ellipse">
                    <a:avLst/>
                  </a:prstGeom>
                  <ask:type>
                    <ask:lineSketchFreehand/>
                  </ask:type>
                </ask:lineSketchStyleProps>
              </a:ext>
            </a:extLst>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マーケット</a:t>
            </a:r>
            <a:endParaRPr kumimoji="1" lang="en-US" altLang="ja-JP"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ガーデン作戦</a:t>
            </a:r>
          </a:p>
        </p:txBody>
      </p:sp>
      <p:sp>
        <p:nvSpPr>
          <p:cNvPr id="7" name="四角形: 角を丸くする 6">
            <a:extLst>
              <a:ext uri="{FF2B5EF4-FFF2-40B4-BE49-F238E27FC236}">
                <a16:creationId xmlns:a16="http://schemas.microsoft.com/office/drawing/2014/main" id="{15327845-880F-92BA-8B27-30063B5A7E45}"/>
              </a:ext>
            </a:extLst>
          </p:cNvPr>
          <p:cNvSpPr/>
          <p:nvPr/>
        </p:nvSpPr>
        <p:spPr>
          <a:xfrm>
            <a:off x="629920" y="4541732"/>
            <a:ext cx="2326640" cy="52213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ポーランド軍情報将校 ミハウ・リビコフスキ</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cxnSp>
        <p:nvCxnSpPr>
          <p:cNvPr id="9" name="直線矢印コネクタ 8">
            <a:extLst>
              <a:ext uri="{FF2B5EF4-FFF2-40B4-BE49-F238E27FC236}">
                <a16:creationId xmlns:a16="http://schemas.microsoft.com/office/drawing/2014/main" id="{77CD9B7B-A54E-6A6B-6AFB-11549782BF4B}"/>
              </a:ext>
            </a:extLst>
          </p:cNvPr>
          <p:cNvCxnSpPr/>
          <p:nvPr/>
        </p:nvCxnSpPr>
        <p:spPr>
          <a:xfrm>
            <a:off x="2945802" y="4790729"/>
            <a:ext cx="155797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ABB9013-65F2-F336-8147-B36421159CDE}"/>
              </a:ext>
            </a:extLst>
          </p:cNvPr>
          <p:cNvSpPr/>
          <p:nvPr/>
        </p:nvSpPr>
        <p:spPr>
          <a:xfrm>
            <a:off x="470292" y="996804"/>
            <a:ext cx="2326640" cy="86253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BIZ UDPゴシック" panose="020B0400000000000000" pitchFamily="50" charset="-128"/>
                <a:ea typeface="BIZ UDPゴシック" panose="020B0400000000000000" pitchFamily="50" charset="-128"/>
              </a:rPr>
              <a:t>フィンランド参謀本部</a:t>
            </a: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tx1"/>
                </a:solidFill>
                <a:latin typeface="BIZ UDPゴシック" panose="020B0400000000000000" pitchFamily="50" charset="-128"/>
                <a:ea typeface="BIZ UDPゴシック" panose="020B0400000000000000" pitchFamily="50" charset="-128"/>
              </a:rPr>
              <a:t>第２部長（情報）</a:t>
            </a:r>
            <a:endParaRPr kumimoji="1"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tx1"/>
                </a:solidFill>
                <a:latin typeface="BIZ UDPゴシック" panose="020B0400000000000000" pitchFamily="50" charset="-128"/>
                <a:ea typeface="BIZ UDPゴシック" panose="020B0400000000000000" pitchFamily="50" charset="-128"/>
              </a:rPr>
              <a:t>パーソネン大佐</a:t>
            </a:r>
          </a:p>
        </p:txBody>
      </p:sp>
      <p:sp>
        <p:nvSpPr>
          <p:cNvPr id="24" name="四角形: 角を丸くする 23">
            <a:extLst>
              <a:ext uri="{FF2B5EF4-FFF2-40B4-BE49-F238E27FC236}">
                <a16:creationId xmlns:a16="http://schemas.microsoft.com/office/drawing/2014/main" id="{EC73D5EC-75DF-6291-C8D9-0C7FB9C20FC9}"/>
              </a:ext>
            </a:extLst>
          </p:cNvPr>
          <p:cNvSpPr/>
          <p:nvPr/>
        </p:nvSpPr>
        <p:spPr>
          <a:xfrm>
            <a:off x="470292" y="1974668"/>
            <a:ext cx="2326640" cy="57994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BIZ UDPゴシック" panose="020B0400000000000000" pitchFamily="50" charset="-128"/>
                <a:ea typeface="BIZ UDPゴシック" panose="020B0400000000000000" pitchFamily="50" charset="-128"/>
              </a:rPr>
              <a:t>フィンランド</a:t>
            </a: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1600" dirty="0">
                <a:solidFill>
                  <a:schemeClr val="tx1"/>
                </a:solidFill>
                <a:latin typeface="BIZ UDPゴシック" panose="020B0400000000000000" pitchFamily="50" charset="-128"/>
                <a:ea typeface="BIZ UDPゴシック" panose="020B0400000000000000" pitchFamily="50" charset="-128"/>
              </a:rPr>
              <a:t>秘密諜報部</a:t>
            </a:r>
            <a:endParaRPr kumimoji="1" lang="ja-JP" altLang="en-US" sz="1600" dirty="0">
              <a:solidFill>
                <a:schemeClr val="tx1"/>
              </a:solidFill>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E13602B2-4EF8-7034-53A4-2D88FE3BC4C5}"/>
              </a:ext>
            </a:extLst>
          </p:cNvPr>
          <p:cNvSpPr txBox="1"/>
          <p:nvPr/>
        </p:nvSpPr>
        <p:spPr>
          <a:xfrm>
            <a:off x="496221" y="2684669"/>
            <a:ext cx="3206622" cy="830997"/>
          </a:xfrm>
          <a:custGeom>
            <a:avLst/>
            <a:gdLst>
              <a:gd name="connsiteX0" fmla="*/ 0 w 3206622"/>
              <a:gd name="connsiteY0" fmla="*/ 0 h 830997"/>
              <a:gd name="connsiteX1" fmla="*/ 598569 w 3206622"/>
              <a:gd name="connsiteY1" fmla="*/ 0 h 830997"/>
              <a:gd name="connsiteX2" fmla="*/ 1197139 w 3206622"/>
              <a:gd name="connsiteY2" fmla="*/ 0 h 830997"/>
              <a:gd name="connsiteX3" fmla="*/ 1731576 w 3206622"/>
              <a:gd name="connsiteY3" fmla="*/ 0 h 830997"/>
              <a:gd name="connsiteX4" fmla="*/ 2201880 w 3206622"/>
              <a:gd name="connsiteY4" fmla="*/ 0 h 830997"/>
              <a:gd name="connsiteX5" fmla="*/ 2704251 w 3206622"/>
              <a:gd name="connsiteY5" fmla="*/ 0 h 830997"/>
              <a:gd name="connsiteX6" fmla="*/ 3206622 w 3206622"/>
              <a:gd name="connsiteY6" fmla="*/ 0 h 830997"/>
              <a:gd name="connsiteX7" fmla="*/ 3206622 w 3206622"/>
              <a:gd name="connsiteY7" fmla="*/ 398879 h 830997"/>
              <a:gd name="connsiteX8" fmla="*/ 3206622 w 3206622"/>
              <a:gd name="connsiteY8" fmla="*/ 830997 h 830997"/>
              <a:gd name="connsiteX9" fmla="*/ 2736317 w 3206622"/>
              <a:gd name="connsiteY9" fmla="*/ 830997 h 830997"/>
              <a:gd name="connsiteX10" fmla="*/ 2266013 w 3206622"/>
              <a:gd name="connsiteY10" fmla="*/ 830997 h 830997"/>
              <a:gd name="connsiteX11" fmla="*/ 1699510 w 3206622"/>
              <a:gd name="connsiteY11" fmla="*/ 830997 h 830997"/>
              <a:gd name="connsiteX12" fmla="*/ 1133006 w 3206622"/>
              <a:gd name="connsiteY12" fmla="*/ 830997 h 830997"/>
              <a:gd name="connsiteX13" fmla="*/ 598569 w 3206622"/>
              <a:gd name="connsiteY13" fmla="*/ 830997 h 830997"/>
              <a:gd name="connsiteX14" fmla="*/ 0 w 3206622"/>
              <a:gd name="connsiteY14" fmla="*/ 830997 h 830997"/>
              <a:gd name="connsiteX15" fmla="*/ 0 w 3206622"/>
              <a:gd name="connsiteY15" fmla="*/ 432118 h 830997"/>
              <a:gd name="connsiteX16" fmla="*/ 0 w 3206622"/>
              <a:gd name="connsiteY16"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6622" h="830997" extrusionOk="0">
                <a:moveTo>
                  <a:pt x="0" y="0"/>
                </a:moveTo>
                <a:cubicBezTo>
                  <a:pt x="142942" y="-40916"/>
                  <a:pt x="450130" y="41791"/>
                  <a:pt x="598569" y="0"/>
                </a:cubicBezTo>
                <a:cubicBezTo>
                  <a:pt x="747008" y="-41791"/>
                  <a:pt x="937886" y="47470"/>
                  <a:pt x="1197139" y="0"/>
                </a:cubicBezTo>
                <a:cubicBezTo>
                  <a:pt x="1456392" y="-47470"/>
                  <a:pt x="1587678" y="17658"/>
                  <a:pt x="1731576" y="0"/>
                </a:cubicBezTo>
                <a:cubicBezTo>
                  <a:pt x="1875474" y="-17658"/>
                  <a:pt x="2038110" y="1291"/>
                  <a:pt x="2201880" y="0"/>
                </a:cubicBezTo>
                <a:cubicBezTo>
                  <a:pt x="2365650" y="-1291"/>
                  <a:pt x="2478561" y="18061"/>
                  <a:pt x="2704251" y="0"/>
                </a:cubicBezTo>
                <a:cubicBezTo>
                  <a:pt x="2929941" y="-18061"/>
                  <a:pt x="3048431" y="58436"/>
                  <a:pt x="3206622" y="0"/>
                </a:cubicBezTo>
                <a:cubicBezTo>
                  <a:pt x="3239856" y="165149"/>
                  <a:pt x="3166293" y="251179"/>
                  <a:pt x="3206622" y="398879"/>
                </a:cubicBezTo>
                <a:cubicBezTo>
                  <a:pt x="3246951" y="546579"/>
                  <a:pt x="3196289" y="644615"/>
                  <a:pt x="3206622" y="830997"/>
                </a:cubicBezTo>
                <a:cubicBezTo>
                  <a:pt x="3040598" y="882763"/>
                  <a:pt x="2838629" y="789775"/>
                  <a:pt x="2736317" y="830997"/>
                </a:cubicBezTo>
                <a:cubicBezTo>
                  <a:pt x="2634006" y="872219"/>
                  <a:pt x="2470428" y="796365"/>
                  <a:pt x="2266013" y="830997"/>
                </a:cubicBezTo>
                <a:cubicBezTo>
                  <a:pt x="2061598" y="865629"/>
                  <a:pt x="1941223" y="809636"/>
                  <a:pt x="1699510" y="830997"/>
                </a:cubicBezTo>
                <a:cubicBezTo>
                  <a:pt x="1457797" y="852358"/>
                  <a:pt x="1252461" y="802036"/>
                  <a:pt x="1133006" y="830997"/>
                </a:cubicBezTo>
                <a:cubicBezTo>
                  <a:pt x="1013551" y="859958"/>
                  <a:pt x="804996" y="792061"/>
                  <a:pt x="598569" y="830997"/>
                </a:cubicBezTo>
                <a:cubicBezTo>
                  <a:pt x="392142" y="869933"/>
                  <a:pt x="291022" y="824218"/>
                  <a:pt x="0" y="830997"/>
                </a:cubicBezTo>
                <a:cubicBezTo>
                  <a:pt x="-44682" y="642028"/>
                  <a:pt x="2671" y="618022"/>
                  <a:pt x="0" y="432118"/>
                </a:cubicBezTo>
                <a:cubicBezTo>
                  <a:pt x="-2671" y="246214"/>
                  <a:pt x="45828" y="111839"/>
                  <a:pt x="0" y="0"/>
                </a:cubicBezTo>
                <a:close/>
              </a:path>
            </a:pathLst>
          </a:custGeom>
          <a:noFill/>
          <a:ln>
            <a:solidFill>
              <a:schemeClr val="tx1"/>
            </a:solidFill>
            <a:extLst>
              <a:ext uri="{C807C97D-BFC1-408E-A445-0C87EB9F89A2}">
                <ask:lineSketchStyleProps xmlns:ask="http://schemas.microsoft.com/office/drawing/2018/sketchyshapes" sd="1825961632">
                  <a:prstGeom prst="rect">
                    <a:avLst/>
                  </a:prstGeom>
                  <ask:type>
                    <ask:lineSketchScribble/>
                  </ask:type>
                </ask:lineSketchStyleProps>
              </a:ext>
            </a:extLst>
          </a:ln>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①米国の</a:t>
            </a:r>
            <a:r>
              <a:rPr lang="ja-JP" altLang="en-US" sz="1600" b="0" i="0" dirty="0">
                <a:effectLst/>
                <a:latin typeface="BIZ UDPゴシック" panose="020B0400000000000000" pitchFamily="50" charset="-128"/>
                <a:ea typeface="BIZ UDPゴシック" panose="020B0400000000000000" pitchFamily="50" charset="-128"/>
              </a:rPr>
              <a:t>換字表</a:t>
            </a:r>
            <a:endParaRPr lang="en-US" altLang="ja-JP" sz="1600" b="0" i="0" dirty="0">
              <a:effectLst/>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②ソ連の乱字表</a:t>
            </a:r>
            <a:endParaRPr kumimoji="1"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③ソ連の暗号解読書など大量文書</a:t>
            </a:r>
            <a:endParaRPr kumimoji="1" lang="ja-JP" altLang="en-US" sz="1600" dirty="0">
              <a:latin typeface="BIZ UDPゴシック" panose="020B0400000000000000" pitchFamily="50" charset="-128"/>
              <a:ea typeface="BIZ UDPゴシック" panose="020B0400000000000000" pitchFamily="50" charset="-128"/>
            </a:endParaRPr>
          </a:p>
        </p:txBody>
      </p:sp>
      <p:cxnSp>
        <p:nvCxnSpPr>
          <p:cNvPr id="29" name="コネクタ: カギ線 28">
            <a:extLst>
              <a:ext uri="{FF2B5EF4-FFF2-40B4-BE49-F238E27FC236}">
                <a16:creationId xmlns:a16="http://schemas.microsoft.com/office/drawing/2014/main" id="{84E7CED9-BC8A-B3AC-A8CA-2F68257C964B}"/>
              </a:ext>
            </a:extLst>
          </p:cNvPr>
          <p:cNvCxnSpPr>
            <a:cxnSpLocks/>
            <a:stCxn id="23" idx="1"/>
            <a:endCxn id="26" idx="1"/>
          </p:cNvCxnSpPr>
          <p:nvPr/>
        </p:nvCxnSpPr>
        <p:spPr>
          <a:xfrm rot="10800000" flipH="1" flipV="1">
            <a:off x="470291" y="1428074"/>
            <a:ext cx="25929" cy="1672094"/>
          </a:xfrm>
          <a:prstGeom prst="bentConnector3">
            <a:avLst>
              <a:gd name="adj1" fmla="val -881638"/>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09E6E472-E73A-1BFF-EF07-BF2A54BBC89C}"/>
              </a:ext>
            </a:extLst>
          </p:cNvPr>
          <p:cNvCxnSpPr>
            <a:cxnSpLocks/>
            <a:stCxn id="24" idx="1"/>
            <a:endCxn id="26" idx="1"/>
          </p:cNvCxnSpPr>
          <p:nvPr/>
        </p:nvCxnSpPr>
        <p:spPr>
          <a:xfrm rot="10800000" flipH="1" flipV="1">
            <a:off x="470291" y="2264642"/>
            <a:ext cx="25929" cy="835526"/>
          </a:xfrm>
          <a:prstGeom prst="bentConnector3">
            <a:avLst>
              <a:gd name="adj1" fmla="val -881638"/>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矢印: 右 38">
            <a:extLst>
              <a:ext uri="{FF2B5EF4-FFF2-40B4-BE49-F238E27FC236}">
                <a16:creationId xmlns:a16="http://schemas.microsoft.com/office/drawing/2014/main" id="{17BE414A-E58F-42C7-FEFA-77A17F63B984}"/>
              </a:ext>
            </a:extLst>
          </p:cNvPr>
          <p:cNvSpPr/>
          <p:nvPr/>
        </p:nvSpPr>
        <p:spPr>
          <a:xfrm>
            <a:off x="3777457" y="2885617"/>
            <a:ext cx="699770" cy="40529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0B30DFF5-5899-3CB5-B12E-DF8D41B2A6F7}"/>
              </a:ext>
            </a:extLst>
          </p:cNvPr>
          <p:cNvSpPr/>
          <p:nvPr/>
        </p:nvSpPr>
        <p:spPr>
          <a:xfrm>
            <a:off x="629920" y="3851996"/>
            <a:ext cx="2326640" cy="52213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ラトビア軍第</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部長</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キックルス</a:t>
            </a:r>
          </a:p>
        </p:txBody>
      </p:sp>
      <p:cxnSp>
        <p:nvCxnSpPr>
          <p:cNvPr id="41" name="直線矢印コネクタ 40">
            <a:extLst>
              <a:ext uri="{FF2B5EF4-FFF2-40B4-BE49-F238E27FC236}">
                <a16:creationId xmlns:a16="http://schemas.microsoft.com/office/drawing/2014/main" id="{2CA0E1E4-D4AF-EDB2-4FEC-BB8FAFF42874}"/>
              </a:ext>
            </a:extLst>
          </p:cNvPr>
          <p:cNvCxnSpPr/>
          <p:nvPr/>
        </p:nvCxnSpPr>
        <p:spPr>
          <a:xfrm>
            <a:off x="2945802" y="4122388"/>
            <a:ext cx="155797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WWII American M-209-A Cipher Machine | RR Auction さん">
            <a:extLst>
              <a:ext uri="{FF2B5EF4-FFF2-40B4-BE49-F238E27FC236}">
                <a16:creationId xmlns:a16="http://schemas.microsoft.com/office/drawing/2014/main" id="{EABE4519-3C2B-F7D1-60C3-D522019E0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545" y="865092"/>
            <a:ext cx="1599964" cy="165064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AF5839E-57E1-772C-749D-FBD413C0EDCD}"/>
              </a:ext>
            </a:extLst>
          </p:cNvPr>
          <p:cNvSpPr txBox="1"/>
          <p:nvPr/>
        </p:nvSpPr>
        <p:spPr>
          <a:xfrm>
            <a:off x="2719927" y="670649"/>
            <a:ext cx="1889760" cy="307777"/>
          </a:xfrm>
          <a:prstGeom prst="rect">
            <a:avLst/>
          </a:prstGeom>
          <a:noFill/>
        </p:spPr>
        <p:txBody>
          <a:bodyPr wrap="square" rtlCol="0">
            <a:spAutoFit/>
          </a:bodyPr>
          <a:lstStyle/>
          <a:p>
            <a:pPr algn="ctr"/>
            <a:r>
              <a:rPr kumimoji="1" lang="en-US" altLang="ja-JP" sz="1400" dirty="0">
                <a:latin typeface="BIZ UDPゴシック" panose="020B0400000000000000" pitchFamily="50" charset="-128"/>
                <a:ea typeface="BIZ UDPゴシック" panose="020B0400000000000000" pitchFamily="50" charset="-128"/>
              </a:rPr>
              <a:t>M209</a:t>
            </a:r>
            <a:r>
              <a:rPr kumimoji="1" lang="ja-JP" altLang="en-US" sz="1400" dirty="0">
                <a:latin typeface="BIZ UDPゴシック" panose="020B0400000000000000" pitchFamily="50" charset="-128"/>
                <a:ea typeface="BIZ UDPゴシック" panose="020B0400000000000000" pitchFamily="50" charset="-128"/>
              </a:rPr>
              <a:t>機械暗号機</a:t>
            </a:r>
          </a:p>
        </p:txBody>
      </p:sp>
      <p:sp>
        <p:nvSpPr>
          <p:cNvPr id="8" name="テキスト ボックス 7">
            <a:extLst>
              <a:ext uri="{FF2B5EF4-FFF2-40B4-BE49-F238E27FC236}">
                <a16:creationId xmlns:a16="http://schemas.microsoft.com/office/drawing/2014/main" id="{A2870C36-82C8-12FF-6324-46DE92CC379E}"/>
              </a:ext>
            </a:extLst>
          </p:cNvPr>
          <p:cNvSpPr txBox="1"/>
          <p:nvPr/>
        </p:nvSpPr>
        <p:spPr>
          <a:xfrm>
            <a:off x="2340187" y="516407"/>
            <a:ext cx="2760133" cy="253916"/>
          </a:xfrm>
          <a:prstGeom prst="rect">
            <a:avLst/>
          </a:prstGeom>
          <a:noFill/>
        </p:spPr>
        <p:txBody>
          <a:bodyPr wrap="square">
            <a:spAutoFit/>
          </a:bodyPr>
          <a:lstStyle/>
          <a:p>
            <a:pPr algn="l"/>
            <a:r>
              <a:rPr lang="en-US" altLang="ja-JP" sz="1050" i="0" dirty="0">
                <a:solidFill>
                  <a:srgbClr val="232323"/>
                </a:solidFill>
                <a:effectLst/>
                <a:latin typeface="Open Sans" panose="020B0606030504020204" pitchFamily="34" charset="0"/>
              </a:rPr>
              <a:t>WWII American M-209-A Cipher Machine</a:t>
            </a:r>
          </a:p>
        </p:txBody>
      </p:sp>
      <p:sp>
        <p:nvSpPr>
          <p:cNvPr id="11" name="テキスト ボックス 10">
            <a:extLst>
              <a:ext uri="{FF2B5EF4-FFF2-40B4-BE49-F238E27FC236}">
                <a16:creationId xmlns:a16="http://schemas.microsoft.com/office/drawing/2014/main" id="{682E0875-925E-9360-6ADC-7574BAB4EB6C}"/>
              </a:ext>
            </a:extLst>
          </p:cNvPr>
          <p:cNvSpPr txBox="1"/>
          <p:nvPr/>
        </p:nvSpPr>
        <p:spPr>
          <a:xfrm>
            <a:off x="2933928" y="2397486"/>
            <a:ext cx="1325132" cy="253916"/>
          </a:xfrm>
          <a:prstGeom prst="rect">
            <a:avLst/>
          </a:prstGeom>
          <a:noFill/>
        </p:spPr>
        <p:txBody>
          <a:bodyPr wrap="square">
            <a:spAutoFit/>
          </a:bodyPr>
          <a:lstStyle/>
          <a:p>
            <a:pPr algn="l"/>
            <a:r>
              <a:rPr lang="en-US" altLang="ja-JP" sz="1050" i="0" dirty="0">
                <a:solidFill>
                  <a:srgbClr val="232323"/>
                </a:solidFill>
                <a:effectLst/>
                <a:latin typeface="Open Sans" panose="020B0606030504020204" pitchFamily="34" charset="0"/>
              </a:rPr>
              <a:t>Source : RR Action</a:t>
            </a:r>
          </a:p>
        </p:txBody>
      </p:sp>
    </p:spTree>
    <p:extLst>
      <p:ext uri="{BB962C8B-B14F-4D97-AF65-F5344CB8AC3E}">
        <p14:creationId xmlns:p14="http://schemas.microsoft.com/office/powerpoint/2010/main" val="371522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フィンランド軍と日本軍による</a:t>
            </a:r>
            <a:r>
              <a:rPr lang="ja-JP" altLang="en-US" sz="2400" b="1" dirty="0">
                <a:latin typeface="BIZ UDPゴシック" panose="020B0400000000000000" pitchFamily="50" charset="-128"/>
                <a:ea typeface="BIZ UDPゴシック" panose="020B0400000000000000" pitchFamily="50" charset="-128"/>
              </a:rPr>
              <a:t>諜報作戦</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37A0C7C2-C5C1-9132-5F56-BD87624F4A5A}"/>
              </a:ext>
            </a:extLst>
          </p:cNvPr>
          <p:cNvSpPr/>
          <p:nvPr/>
        </p:nvSpPr>
        <p:spPr>
          <a:xfrm>
            <a:off x="1667729" y="3598840"/>
            <a:ext cx="3468494" cy="70873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在フィンランド公使館</a:t>
            </a:r>
          </a:p>
        </p:txBody>
      </p:sp>
      <p:sp>
        <p:nvSpPr>
          <p:cNvPr id="4" name="テキスト ボックス 3">
            <a:extLst>
              <a:ext uri="{FF2B5EF4-FFF2-40B4-BE49-F238E27FC236}">
                <a16:creationId xmlns:a16="http://schemas.microsoft.com/office/drawing/2014/main" id="{51ED85F2-D5BB-5C1A-C416-1B36A36BDCE3}"/>
              </a:ext>
            </a:extLst>
          </p:cNvPr>
          <p:cNvSpPr txBox="1"/>
          <p:nvPr/>
        </p:nvSpPr>
        <p:spPr>
          <a:xfrm>
            <a:off x="1385401" y="4308874"/>
            <a:ext cx="4194964" cy="830997"/>
          </a:xfrm>
          <a:prstGeom prst="rect">
            <a:avLst/>
          </a:prstGeom>
          <a:noFill/>
        </p:spPr>
        <p:txBody>
          <a:bodyPr wrap="square" rtlCol="0">
            <a:spAutoFit/>
          </a:bodyPr>
          <a:lstStyle/>
          <a:p>
            <a:pPr algn="ctr"/>
            <a:r>
              <a:rPr kumimoji="1" lang="ja-JP" altLang="en-US" sz="2400" dirty="0">
                <a:latin typeface="UD デジタル 教科書体 NP-B" panose="02020700000000000000" pitchFamily="18" charset="-128"/>
                <a:ea typeface="UD デジタル 教科書体 NP-B" panose="02020700000000000000" pitchFamily="18" charset="-128"/>
              </a:rPr>
              <a:t>小野打寛中佐（駐在武官）</a:t>
            </a:r>
            <a:endParaRPr kumimoji="1" lang="en-US" altLang="ja-JP" sz="2400" dirty="0">
              <a:latin typeface="UD デジタル 教科書体 NP-B" panose="02020700000000000000" pitchFamily="18" charset="-128"/>
              <a:ea typeface="UD デジタル 教科書体 NP-B" panose="02020700000000000000" pitchFamily="18" charset="-128"/>
            </a:endParaRPr>
          </a:p>
          <a:p>
            <a:pPr algn="ctr"/>
            <a:r>
              <a:rPr lang="ja-JP" altLang="en-US" sz="2400" dirty="0">
                <a:latin typeface="UD デジタル 教科書体 NP-B" panose="02020700000000000000" pitchFamily="18" charset="-128"/>
                <a:ea typeface="UD デジタル 教科書体 NP-B" panose="02020700000000000000" pitchFamily="18" charset="-128"/>
              </a:rPr>
              <a:t>広瀬栄一中佐（駐在武官補）</a:t>
            </a:r>
            <a:endParaRPr kumimoji="1" lang="ja-JP" altLang="en-US" sz="2400" dirty="0">
              <a:latin typeface="UD デジタル 教科書体 NP-B" panose="02020700000000000000" pitchFamily="18" charset="-128"/>
              <a:ea typeface="UD デジタル 教科書体 NP-B" panose="02020700000000000000" pitchFamily="18" charset="-128"/>
            </a:endParaRPr>
          </a:p>
        </p:txBody>
      </p:sp>
      <p:sp>
        <p:nvSpPr>
          <p:cNvPr id="6" name="四角形: 角を丸くする 5">
            <a:extLst>
              <a:ext uri="{FF2B5EF4-FFF2-40B4-BE49-F238E27FC236}">
                <a16:creationId xmlns:a16="http://schemas.microsoft.com/office/drawing/2014/main" id="{6E019CAD-6466-54A9-A5A3-6471150183FF}"/>
              </a:ext>
            </a:extLst>
          </p:cNvPr>
          <p:cNvSpPr/>
          <p:nvPr/>
        </p:nvSpPr>
        <p:spPr>
          <a:xfrm>
            <a:off x="7694307" y="1026715"/>
            <a:ext cx="2846693" cy="96520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フィンランド軍</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参謀本部</a:t>
            </a: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12" name="直線コネクタ 11">
            <a:extLst>
              <a:ext uri="{FF2B5EF4-FFF2-40B4-BE49-F238E27FC236}">
                <a16:creationId xmlns:a16="http://schemas.microsoft.com/office/drawing/2014/main" id="{B4A31BEF-6967-9BC6-E12E-10D55F48A8B8}"/>
              </a:ext>
            </a:extLst>
          </p:cNvPr>
          <p:cNvCxnSpPr>
            <a:cxnSpLocks/>
            <a:stCxn id="6" idx="2"/>
          </p:cNvCxnSpPr>
          <p:nvPr/>
        </p:nvCxnSpPr>
        <p:spPr>
          <a:xfrm>
            <a:off x="9117654" y="1991915"/>
            <a:ext cx="30106" cy="29356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四角形: 角を丸くする 6">
            <a:extLst>
              <a:ext uri="{FF2B5EF4-FFF2-40B4-BE49-F238E27FC236}">
                <a16:creationId xmlns:a16="http://schemas.microsoft.com/office/drawing/2014/main" id="{89147A54-59AB-F325-D7A0-F8F1A1ACC99C}"/>
              </a:ext>
            </a:extLst>
          </p:cNvPr>
          <p:cNvSpPr/>
          <p:nvPr/>
        </p:nvSpPr>
        <p:spPr>
          <a:xfrm>
            <a:off x="7118573" y="2344141"/>
            <a:ext cx="3998160" cy="96520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第２部長（情報部長）</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t>アラダール・パーソネン大佐</a:t>
            </a:r>
            <a:endParaRPr lang="en-US" altLang="ja-JP" sz="2400" dirty="0"/>
          </a:p>
          <a:p>
            <a:pPr algn="ctr"/>
            <a:r>
              <a:rPr lang="ja-JP" altLang="en-US" sz="1600" dirty="0"/>
              <a:t>（</a:t>
            </a:r>
            <a:r>
              <a:rPr lang="en-US" altLang="ja-JP" sz="1600" dirty="0"/>
              <a:t>Aladar </a:t>
            </a:r>
            <a:r>
              <a:rPr lang="en-US" altLang="ja-JP" sz="1600" dirty="0" err="1"/>
              <a:t>Paasonen</a:t>
            </a:r>
            <a:r>
              <a:rPr lang="ja-JP" altLang="en-US" sz="1600" dirty="0"/>
              <a:t>）</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8" name="四角形: 角を丸くする 7">
            <a:extLst>
              <a:ext uri="{FF2B5EF4-FFF2-40B4-BE49-F238E27FC236}">
                <a16:creationId xmlns:a16="http://schemas.microsoft.com/office/drawing/2014/main" id="{6B0DC4FB-110D-B926-378E-B3323B604EC8}"/>
              </a:ext>
            </a:extLst>
          </p:cNvPr>
          <p:cNvSpPr/>
          <p:nvPr/>
        </p:nvSpPr>
        <p:spPr>
          <a:xfrm>
            <a:off x="7148680" y="3684304"/>
            <a:ext cx="3998160" cy="96520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諜報課長</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t>レイノ・ハッラマー大佐</a:t>
            </a:r>
            <a:endParaRPr lang="en-US" altLang="ja-JP" sz="2400" dirty="0"/>
          </a:p>
          <a:p>
            <a:pPr algn="ctr"/>
            <a:r>
              <a:rPr lang="ja-JP" altLang="en-US" sz="1600" dirty="0"/>
              <a:t>（</a:t>
            </a:r>
            <a:r>
              <a:rPr lang="en-US" altLang="ja-JP" sz="1600" dirty="0"/>
              <a:t>Reino Henrik </a:t>
            </a:r>
            <a:r>
              <a:rPr lang="en-US" altLang="ja-JP" sz="1600" dirty="0" err="1"/>
              <a:t>Hallamaa</a:t>
            </a:r>
            <a:r>
              <a:rPr lang="ja-JP" altLang="en-US" sz="1600" dirty="0"/>
              <a:t>）</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3A900F7A-CB1A-93DB-B18A-14B493C2E9F1}"/>
              </a:ext>
            </a:extLst>
          </p:cNvPr>
          <p:cNvSpPr/>
          <p:nvPr/>
        </p:nvSpPr>
        <p:spPr>
          <a:xfrm>
            <a:off x="8839199" y="5174983"/>
            <a:ext cx="2633133" cy="96520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通信諜報</a:t>
            </a:r>
            <a:endParaRPr lang="en-US" altLang="ja-JP" sz="2400" dirty="0"/>
          </a:p>
          <a:p>
            <a:pPr algn="ctr"/>
            <a:r>
              <a:rPr lang="ja-JP" altLang="en-US" sz="2400" dirty="0"/>
              <a:t>エリック・パレ中尉</a:t>
            </a:r>
            <a:endParaRPr lang="en-US" altLang="ja-JP" sz="2400" dirty="0"/>
          </a:p>
          <a:p>
            <a:pPr algn="ctr"/>
            <a:r>
              <a:rPr lang="ja-JP" altLang="en-US" sz="1600" dirty="0"/>
              <a:t>（</a:t>
            </a:r>
            <a:r>
              <a:rPr lang="en-US" altLang="ja-JP" sz="1600" dirty="0"/>
              <a:t> Erkki Pale </a:t>
            </a:r>
            <a:r>
              <a:rPr lang="ja-JP" altLang="en-US" sz="1600" dirty="0"/>
              <a:t>）</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E5E46CF1-8D6F-924B-9351-08DE5C5C57FB}"/>
              </a:ext>
            </a:extLst>
          </p:cNvPr>
          <p:cNvSpPr/>
          <p:nvPr/>
        </p:nvSpPr>
        <p:spPr>
          <a:xfrm>
            <a:off x="6544732" y="5174983"/>
            <a:ext cx="2074334" cy="96520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通信諜報</a:t>
            </a:r>
            <a:endParaRPr lang="en-US" altLang="ja-JP" sz="2400" dirty="0"/>
          </a:p>
          <a:p>
            <a:pPr algn="ctr"/>
            <a:r>
              <a:rPr lang="ja-JP" altLang="en-US" sz="2400" dirty="0"/>
              <a:t>パルコ大尉</a:t>
            </a:r>
            <a:endParaRPr lang="en-US" altLang="ja-JP" sz="2400" dirty="0"/>
          </a:p>
          <a:p>
            <a:pPr algn="ctr"/>
            <a:r>
              <a:rPr lang="ja-JP" altLang="en-US" sz="1600" dirty="0"/>
              <a:t>（</a:t>
            </a:r>
            <a:r>
              <a:rPr lang="en-US" altLang="ja-JP" sz="1600" dirty="0"/>
              <a:t> Yrjo Palko </a:t>
            </a:r>
            <a:r>
              <a:rPr lang="ja-JP" altLang="en-US" sz="1600" dirty="0"/>
              <a:t>）</a:t>
            </a:r>
            <a:endParaRPr kumimoji="1" lang="ja-JP" altLang="en-US" sz="1600" dirty="0">
              <a:latin typeface="BIZ UDPゴシック" panose="020B0400000000000000" pitchFamily="50" charset="-128"/>
              <a:ea typeface="BIZ UDPゴシック" panose="020B0400000000000000" pitchFamily="50" charset="-128"/>
            </a:endParaRPr>
          </a:p>
        </p:txBody>
      </p:sp>
      <p:cxnSp>
        <p:nvCxnSpPr>
          <p:cNvPr id="16" name="コネクタ: カギ線 15">
            <a:extLst>
              <a:ext uri="{FF2B5EF4-FFF2-40B4-BE49-F238E27FC236}">
                <a16:creationId xmlns:a16="http://schemas.microsoft.com/office/drawing/2014/main" id="{7BFCFA2F-1F22-C81C-A3FE-8818B71E9C3E}"/>
              </a:ext>
            </a:extLst>
          </p:cNvPr>
          <p:cNvCxnSpPr>
            <a:stCxn id="8" idx="2"/>
            <a:endCxn id="10" idx="0"/>
          </p:cNvCxnSpPr>
          <p:nvPr/>
        </p:nvCxnSpPr>
        <p:spPr>
          <a:xfrm rot="5400000">
            <a:off x="8102091" y="4129313"/>
            <a:ext cx="525479" cy="156586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1B85F0BD-66FA-35B6-FEA4-762AA5E24D71}"/>
              </a:ext>
            </a:extLst>
          </p:cNvPr>
          <p:cNvCxnSpPr>
            <a:cxnSpLocks/>
            <a:stCxn id="8" idx="2"/>
            <a:endCxn id="9" idx="0"/>
          </p:cNvCxnSpPr>
          <p:nvPr/>
        </p:nvCxnSpPr>
        <p:spPr>
          <a:xfrm rot="16200000" flipH="1">
            <a:off x="9389024" y="4408240"/>
            <a:ext cx="525479" cy="1008006"/>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6EC5167E-1F65-FE6A-2AB8-0E49DB7DB7D2}"/>
              </a:ext>
            </a:extLst>
          </p:cNvPr>
          <p:cNvSpPr/>
          <p:nvPr/>
        </p:nvSpPr>
        <p:spPr>
          <a:xfrm>
            <a:off x="236505" y="931166"/>
            <a:ext cx="3468494" cy="122654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日本国</a:t>
            </a:r>
            <a:endParaRPr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在スウェーデン大使館</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陸軍武官室</a:t>
            </a:r>
          </a:p>
        </p:txBody>
      </p:sp>
      <p:sp>
        <p:nvSpPr>
          <p:cNvPr id="20" name="テキスト ボックス 19">
            <a:extLst>
              <a:ext uri="{FF2B5EF4-FFF2-40B4-BE49-F238E27FC236}">
                <a16:creationId xmlns:a16="http://schemas.microsoft.com/office/drawing/2014/main" id="{8505D8CC-6457-4080-5560-3D0B9C5D9F50}"/>
              </a:ext>
            </a:extLst>
          </p:cNvPr>
          <p:cNvSpPr txBox="1"/>
          <p:nvPr/>
        </p:nvSpPr>
        <p:spPr>
          <a:xfrm>
            <a:off x="264437" y="2205482"/>
            <a:ext cx="3468494" cy="461665"/>
          </a:xfrm>
          <a:prstGeom prst="rect">
            <a:avLst/>
          </a:prstGeom>
          <a:noFill/>
        </p:spPr>
        <p:txBody>
          <a:bodyPr wrap="square" rtlCol="0">
            <a:spAutoFit/>
          </a:bodyPr>
          <a:lstStyle/>
          <a:p>
            <a:pPr algn="ctr"/>
            <a:r>
              <a:rPr kumimoji="1" lang="ja-JP" altLang="en-US" sz="2400" dirty="0">
                <a:latin typeface="UD デジタル 教科書体 NP-B" panose="02020700000000000000" pitchFamily="18" charset="-128"/>
                <a:ea typeface="UD デジタル 教科書体 NP-B" panose="02020700000000000000" pitchFamily="18" charset="-128"/>
              </a:rPr>
              <a:t>駐在武官・小野寺少将</a:t>
            </a:r>
          </a:p>
        </p:txBody>
      </p:sp>
      <p:sp>
        <p:nvSpPr>
          <p:cNvPr id="27" name="矢印: 左 26">
            <a:extLst>
              <a:ext uri="{FF2B5EF4-FFF2-40B4-BE49-F238E27FC236}">
                <a16:creationId xmlns:a16="http://schemas.microsoft.com/office/drawing/2014/main" id="{4CFF6DCD-AAF9-16AE-8365-AB756A1DF420}"/>
              </a:ext>
            </a:extLst>
          </p:cNvPr>
          <p:cNvSpPr/>
          <p:nvPr/>
        </p:nvSpPr>
        <p:spPr>
          <a:xfrm>
            <a:off x="3732931" y="1132795"/>
            <a:ext cx="3848969" cy="83099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ステラ・ポラリス作戦</a:t>
            </a:r>
          </a:p>
        </p:txBody>
      </p:sp>
      <p:sp>
        <p:nvSpPr>
          <p:cNvPr id="28" name="テキスト ボックス 27">
            <a:extLst>
              <a:ext uri="{FF2B5EF4-FFF2-40B4-BE49-F238E27FC236}">
                <a16:creationId xmlns:a16="http://schemas.microsoft.com/office/drawing/2014/main" id="{5C0AFC06-8447-439D-D515-D5CCE897C32A}"/>
              </a:ext>
            </a:extLst>
          </p:cNvPr>
          <p:cNvSpPr txBox="1"/>
          <p:nvPr/>
        </p:nvSpPr>
        <p:spPr>
          <a:xfrm>
            <a:off x="4699001" y="717817"/>
            <a:ext cx="2624666" cy="646331"/>
          </a:xfrm>
          <a:prstGeom prst="rect">
            <a:avLst/>
          </a:prstGeom>
          <a:noFill/>
        </p:spPr>
        <p:txBody>
          <a:bodyPr wrap="square" rtlCol="0">
            <a:spAutoFit/>
          </a:bodyPr>
          <a:lstStyle/>
          <a:p>
            <a:r>
              <a:rPr lang="ja-JP" altLang="en-US" dirty="0"/>
              <a:t>ソ連軍諜報情報</a:t>
            </a:r>
            <a:endParaRPr lang="en-US" altLang="ja-JP" dirty="0"/>
          </a:p>
          <a:p>
            <a:r>
              <a:rPr lang="ja-JP" altLang="en-US" dirty="0"/>
              <a:t>ソ連軍暗号情報・暗号機</a:t>
            </a:r>
            <a:endParaRPr kumimoji="1" lang="ja-JP" altLang="en-US" dirty="0"/>
          </a:p>
        </p:txBody>
      </p:sp>
      <p:sp>
        <p:nvSpPr>
          <p:cNvPr id="29" name="テキスト ボックス 28">
            <a:extLst>
              <a:ext uri="{FF2B5EF4-FFF2-40B4-BE49-F238E27FC236}">
                <a16:creationId xmlns:a16="http://schemas.microsoft.com/office/drawing/2014/main" id="{C651D4BC-D823-9A2B-8E54-BABCFE4839D5}"/>
              </a:ext>
            </a:extLst>
          </p:cNvPr>
          <p:cNvSpPr txBox="1"/>
          <p:nvPr/>
        </p:nvSpPr>
        <p:spPr>
          <a:xfrm>
            <a:off x="4783667" y="1742902"/>
            <a:ext cx="2624666" cy="369332"/>
          </a:xfrm>
          <a:prstGeom prst="rect">
            <a:avLst/>
          </a:prstGeom>
          <a:noFill/>
        </p:spPr>
        <p:txBody>
          <a:bodyPr wrap="square" rtlCol="0">
            <a:spAutoFit/>
          </a:bodyPr>
          <a:lstStyle/>
          <a:p>
            <a:r>
              <a:rPr lang="en-US" altLang="ja-JP" dirty="0"/>
              <a:t>NKGB</a:t>
            </a:r>
            <a:r>
              <a:rPr lang="ja-JP" altLang="en-US" dirty="0"/>
              <a:t>諜報情報と資材</a:t>
            </a:r>
            <a:endParaRPr kumimoji="1" lang="ja-JP" altLang="en-US" dirty="0"/>
          </a:p>
        </p:txBody>
      </p:sp>
      <p:sp>
        <p:nvSpPr>
          <p:cNvPr id="38" name="矢印: 左右 37">
            <a:extLst>
              <a:ext uri="{FF2B5EF4-FFF2-40B4-BE49-F238E27FC236}">
                <a16:creationId xmlns:a16="http://schemas.microsoft.com/office/drawing/2014/main" id="{C060C3E4-1605-EFE6-1351-FAE7E33EBE26}"/>
              </a:ext>
            </a:extLst>
          </p:cNvPr>
          <p:cNvSpPr/>
          <p:nvPr/>
        </p:nvSpPr>
        <p:spPr>
          <a:xfrm rot="5400000">
            <a:off x="2051914" y="2695079"/>
            <a:ext cx="965200" cy="7721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54B97E0-A072-2440-477F-51DA80E7CD53}"/>
              </a:ext>
            </a:extLst>
          </p:cNvPr>
          <p:cNvSpPr/>
          <p:nvPr/>
        </p:nvSpPr>
        <p:spPr>
          <a:xfrm>
            <a:off x="6358467" y="2205482"/>
            <a:ext cx="5569096" cy="4128137"/>
          </a:xfrm>
          <a:prstGeom prst="roundRect">
            <a:avLst>
              <a:gd name="adj" fmla="val 5387"/>
            </a:avLst>
          </a:prstGeom>
          <a:no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左右 43">
            <a:extLst>
              <a:ext uri="{FF2B5EF4-FFF2-40B4-BE49-F238E27FC236}">
                <a16:creationId xmlns:a16="http://schemas.microsoft.com/office/drawing/2014/main" id="{B916307C-0A5D-F7C0-0F49-5E30A318F513}"/>
              </a:ext>
            </a:extLst>
          </p:cNvPr>
          <p:cNvSpPr/>
          <p:nvPr/>
        </p:nvSpPr>
        <p:spPr>
          <a:xfrm>
            <a:off x="5388559" y="4288222"/>
            <a:ext cx="914873" cy="7721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45B86356-DEDD-3B67-D2AA-F82035BDB54C}"/>
              </a:ext>
            </a:extLst>
          </p:cNvPr>
          <p:cNvSpPr txBox="1"/>
          <p:nvPr/>
        </p:nvSpPr>
        <p:spPr>
          <a:xfrm>
            <a:off x="132606" y="5221761"/>
            <a:ext cx="5419496" cy="1077218"/>
          </a:xfrm>
          <a:prstGeom prst="rect">
            <a:avLst/>
          </a:prstGeom>
          <a:noFill/>
        </p:spPr>
        <p:txBody>
          <a:bodyPr wrap="square">
            <a:spAutoFit/>
          </a:bodyPr>
          <a:lstStyle/>
          <a:p>
            <a:r>
              <a:rPr lang="ja-JP" altLang="en-US" sz="1600" dirty="0"/>
              <a:t>フィンランドと日本の協力は対ソ戦の教訓の共有、観戦武官派遣のみならず、暗号解読など対ソ情報協力も行われていた</a:t>
            </a:r>
            <a:endParaRPr lang="en-US" altLang="ja-JP" sz="1600" dirty="0"/>
          </a:p>
          <a:p>
            <a:r>
              <a:rPr lang="ja-JP" altLang="en-US" sz="1600" dirty="0"/>
              <a:t>（宮杉浩泰「第二次大戦期日本の暗号解読における欧州各国との提携」</a:t>
            </a:r>
            <a:r>
              <a:rPr lang="en-US" altLang="ja-JP" sz="1600" dirty="0"/>
              <a:t>『Intelligence』</a:t>
            </a:r>
            <a:r>
              <a:rPr lang="ja-JP" altLang="en-US" sz="1600" dirty="0"/>
              <a:t>第</a:t>
            </a:r>
            <a:r>
              <a:rPr lang="en-US" altLang="ja-JP" sz="1600" dirty="0"/>
              <a:t>9</a:t>
            </a:r>
            <a:r>
              <a:rPr lang="ja-JP" altLang="en-US" sz="1600" dirty="0"/>
              <a:t>号、</a:t>
            </a:r>
            <a:r>
              <a:rPr lang="en-US" altLang="ja-JP" sz="1600" dirty="0"/>
              <a:t>2007</a:t>
            </a:r>
            <a:r>
              <a:rPr lang="ja-JP" altLang="en-US" sz="1600" dirty="0"/>
              <a:t>年</a:t>
            </a:r>
            <a:r>
              <a:rPr lang="en-US" altLang="ja-JP" sz="1600" dirty="0"/>
              <a:t>11</a:t>
            </a:r>
            <a:r>
              <a:rPr lang="ja-JP" altLang="en-US" sz="1600" dirty="0"/>
              <a:t>月）。 </a:t>
            </a:r>
            <a:endParaRPr lang="en-US" altLang="ja-JP" sz="1600" dirty="0"/>
          </a:p>
        </p:txBody>
      </p:sp>
      <p:pic>
        <p:nvPicPr>
          <p:cNvPr id="9222" name="Picture 6">
            <a:extLst>
              <a:ext uri="{FF2B5EF4-FFF2-40B4-BE49-F238E27FC236}">
                <a16:creationId xmlns:a16="http://schemas.microsoft.com/office/drawing/2014/main" id="{78AA277C-9B7F-2D39-A5A4-F191A953C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9108" y="3500272"/>
            <a:ext cx="966132" cy="1333263"/>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ヴェイッコ・パルコ">
            <a:extLst>
              <a:ext uri="{FF2B5EF4-FFF2-40B4-BE49-F238E27FC236}">
                <a16:creationId xmlns:a16="http://schemas.microsoft.com/office/drawing/2014/main" id="{9F213988-8AD2-6DCC-131A-DE9278704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890" y="5174983"/>
            <a:ext cx="894482" cy="965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ladár Paasonen - Finnish Forces | Gallery">
            <a:extLst>
              <a:ext uri="{FF2B5EF4-FFF2-40B4-BE49-F238E27FC236}">
                <a16:creationId xmlns:a16="http://schemas.microsoft.com/office/drawing/2014/main" id="{F21316E0-A5F9-662C-2AF5-12D86FCA2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5423" y="1932898"/>
            <a:ext cx="933451" cy="137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406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Toisen maailmansodan tiedustelijalegendan kohtaloksi koitui maanpakolaisuus  | Päijät-Häme | Etelä-Suomen Sanomat">
            <a:extLst>
              <a:ext uri="{FF2B5EF4-FFF2-40B4-BE49-F238E27FC236}">
                <a16:creationId xmlns:a16="http://schemas.microsoft.com/office/drawing/2014/main" id="{436CAFBA-ED07-8DD4-00EE-F11F9C3F0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040" y="688322"/>
            <a:ext cx="7557372" cy="397371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パーソネン大佐</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100" name="Picture 4" descr="Aladár Paasonen">
            <a:extLst>
              <a:ext uri="{FF2B5EF4-FFF2-40B4-BE49-F238E27FC236}">
                <a16:creationId xmlns:a16="http://schemas.microsoft.com/office/drawing/2014/main" id="{5E558A49-1804-EE45-423C-8306147E9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5" y="688322"/>
            <a:ext cx="3800537" cy="559397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1190045-47ED-29B9-5247-3774B457764F}"/>
              </a:ext>
            </a:extLst>
          </p:cNvPr>
          <p:cNvSpPr txBox="1"/>
          <p:nvPr/>
        </p:nvSpPr>
        <p:spPr>
          <a:xfrm>
            <a:off x="4137276" y="4757042"/>
            <a:ext cx="7969748" cy="1661993"/>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第５歩兵連隊長（</a:t>
            </a:r>
            <a:r>
              <a:rPr kumimoji="1" lang="en-US" altLang="ja-JP" dirty="0">
                <a:latin typeface="BIZ UDPゴシック" panose="020B0400000000000000" pitchFamily="50" charset="-128"/>
                <a:ea typeface="BIZ UDPゴシック" panose="020B0400000000000000" pitchFamily="50" charset="-128"/>
              </a:rPr>
              <a:t>JR5</a:t>
            </a:r>
            <a:r>
              <a:rPr kumimoji="1" lang="ja-JP" altLang="en-US" dirty="0">
                <a:latin typeface="BIZ UDPゴシック" panose="020B0400000000000000" pitchFamily="50" charset="-128"/>
                <a:ea typeface="BIZ UDPゴシック" panose="020B0400000000000000" pitchFamily="50" charset="-128"/>
              </a:rPr>
              <a:t>）として冬戦争を戦っていたが、１９４２年２月、フィンランド軍の情報部長に就任。１６００名から２０００名を擁する情報組織を指揮した。この組織には、無線傍受・暗号組織や長距離偵察部隊などが所属していた。</a:t>
            </a:r>
            <a:endParaRPr kumimoji="1" lang="en-US" altLang="ja-JP" dirty="0">
              <a:latin typeface="BIZ UDPゴシック" panose="020B0400000000000000" pitchFamily="50" charset="-128"/>
              <a:ea typeface="BIZ UDPゴシック" panose="020B0400000000000000" pitchFamily="50" charset="-128"/>
            </a:endParaRPr>
          </a:p>
          <a:p>
            <a:endParaRPr kumimoji="1" lang="en-US" altLang="ja-JP" sz="1050"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ドイツの敗戦に伴いフィンランドもソ連との和平に向かい、諜報関係者は容赦なく粛清することで有名なソ連の手に落ちることを恐れ、亡命した。</a:t>
            </a:r>
          </a:p>
        </p:txBody>
      </p:sp>
      <p:sp>
        <p:nvSpPr>
          <p:cNvPr id="7" name="テキスト ボックス 6">
            <a:extLst>
              <a:ext uri="{FF2B5EF4-FFF2-40B4-BE49-F238E27FC236}">
                <a16:creationId xmlns:a16="http://schemas.microsoft.com/office/drawing/2014/main" id="{C53A724B-165E-F3B1-44BD-D6234ACD380E}"/>
              </a:ext>
            </a:extLst>
          </p:cNvPr>
          <p:cNvSpPr txBox="1"/>
          <p:nvPr/>
        </p:nvSpPr>
        <p:spPr>
          <a:xfrm>
            <a:off x="835959" y="6244982"/>
            <a:ext cx="2328583"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Aladar </a:t>
            </a:r>
            <a:r>
              <a:rPr lang="en-US" altLang="ja-JP" sz="1200" dirty="0" err="1">
                <a:latin typeface="BIZ UDPゴシック" panose="020B0400000000000000" pitchFamily="50" charset="-128"/>
                <a:ea typeface="BIZ UDPゴシック" panose="020B0400000000000000" pitchFamily="50" charset="-128"/>
              </a:rPr>
              <a:t>Paasonen</a:t>
            </a:r>
            <a:endParaRPr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12691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4334"/>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1939</a:t>
            </a:r>
            <a:r>
              <a:rPr lang="ja-JP" altLang="en-US" sz="2400" b="1" dirty="0">
                <a:latin typeface="BIZ UDPゴシック" panose="020B0400000000000000" pitchFamily="50" charset="-128"/>
                <a:ea typeface="BIZ UDPゴシック" panose="020B0400000000000000" pitchFamily="50" charset="-128"/>
              </a:rPr>
              <a:t>年＠ノモンハン事変</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5122" name="Picture 2" descr="藤本欣也の中国探訪】ノモンハン事件８０年目の夏 かつての戦場は…日本軍大敗史観の宣伝いまも（1/4ページ） - 産経ニュース">
            <a:extLst>
              <a:ext uri="{FF2B5EF4-FFF2-40B4-BE49-F238E27FC236}">
                <a16:creationId xmlns:a16="http://schemas.microsoft.com/office/drawing/2014/main" id="{2A7C30D4-C087-C2E3-1ADB-AFA9C50DF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525" y="781119"/>
            <a:ext cx="5715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ノモンハン事件 - Wikipedia">
            <a:extLst>
              <a:ext uri="{FF2B5EF4-FFF2-40B4-BE49-F238E27FC236}">
                <a16:creationId xmlns:a16="http://schemas.microsoft.com/office/drawing/2014/main" id="{DA5D9DB6-5817-8BCF-900C-DB3E06200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42" y="609682"/>
            <a:ext cx="2470675" cy="348365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ノモンハン事件 - Wikipedia">
            <a:extLst>
              <a:ext uri="{FF2B5EF4-FFF2-40B4-BE49-F238E27FC236}">
                <a16:creationId xmlns:a16="http://schemas.microsoft.com/office/drawing/2014/main" id="{080F0520-9075-FCBD-B8F0-C780FE1C2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508" y="661254"/>
            <a:ext cx="2353819" cy="3483652"/>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E89E047-61D7-1630-3A26-7E1C458D98E9}"/>
              </a:ext>
            </a:extLst>
          </p:cNvPr>
          <p:cNvSpPr txBox="1"/>
          <p:nvPr/>
        </p:nvSpPr>
        <p:spPr>
          <a:xfrm>
            <a:off x="438904" y="4057590"/>
            <a:ext cx="218968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ジューコフ中将</a:t>
            </a:r>
          </a:p>
        </p:txBody>
      </p:sp>
      <p:sp>
        <p:nvSpPr>
          <p:cNvPr id="12" name="テキスト ボックス 11">
            <a:extLst>
              <a:ext uri="{FF2B5EF4-FFF2-40B4-BE49-F238E27FC236}">
                <a16:creationId xmlns:a16="http://schemas.microsoft.com/office/drawing/2014/main" id="{D3A7D88D-57D2-7DD1-1F85-13DDD65D3079}"/>
              </a:ext>
            </a:extLst>
          </p:cNvPr>
          <p:cNvSpPr txBox="1"/>
          <p:nvPr/>
        </p:nvSpPr>
        <p:spPr>
          <a:xfrm>
            <a:off x="3276345" y="4097375"/>
            <a:ext cx="218968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小松原中将</a:t>
            </a:r>
          </a:p>
        </p:txBody>
      </p:sp>
      <p:pic>
        <p:nvPicPr>
          <p:cNvPr id="5128" name="Picture 8" descr="ノモンハン事件：時事ドットコム">
            <a:extLst>
              <a:ext uri="{FF2B5EF4-FFF2-40B4-BE49-F238E27FC236}">
                <a16:creationId xmlns:a16="http://schemas.microsoft.com/office/drawing/2014/main" id="{8B3B8FDC-BA78-ECCE-C7A1-35C46726A2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62" y="4509982"/>
            <a:ext cx="3325640" cy="2217093"/>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0B4B480-502B-B764-4C99-A09550A37882}"/>
              </a:ext>
            </a:extLst>
          </p:cNvPr>
          <p:cNvSpPr txBox="1"/>
          <p:nvPr/>
        </p:nvSpPr>
        <p:spPr>
          <a:xfrm>
            <a:off x="3552648" y="4981469"/>
            <a:ext cx="2599197" cy="1477328"/>
          </a:xfrm>
          <a:prstGeom prst="rect">
            <a:avLst/>
          </a:prstGeom>
          <a:solidFill>
            <a:srgbClr val="92D050"/>
          </a:solid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ソビエト＝モンゴル軍の戦傷者数：２６６４５名</a:t>
            </a:r>
            <a:endParaRPr kumimoji="1" lang="en-US" altLang="ja-JP" dirty="0">
              <a:latin typeface="BIZ UDPゴシック" panose="020B0400000000000000" pitchFamily="50" charset="-128"/>
              <a:ea typeface="BIZ UDPゴシック" panose="020B0400000000000000" pitchFamily="50" charset="-128"/>
            </a:endParaRPr>
          </a:p>
          <a:p>
            <a:pPr algn="ct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日本軍の戦傷者数：</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１６４３４名</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25319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レイノ・ハッラマー大佐＠無線諜報の専門家</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077764C6-C53F-8BA9-14BB-4C5240788368}"/>
              </a:ext>
            </a:extLst>
          </p:cNvPr>
          <p:cNvSpPr txBox="1"/>
          <p:nvPr/>
        </p:nvSpPr>
        <p:spPr>
          <a:xfrm>
            <a:off x="4038040" y="629147"/>
            <a:ext cx="8153960" cy="5909310"/>
          </a:xfrm>
          <a:prstGeom prst="rect">
            <a:avLst/>
          </a:prstGeom>
          <a:noFill/>
        </p:spPr>
        <p:txBody>
          <a:bodyPr wrap="square">
            <a:spAutoFit/>
          </a:bodyPr>
          <a:lstStyle/>
          <a:p>
            <a:r>
              <a:rPr lang="ja-JP" altLang="en-US" dirty="0"/>
              <a:t>レイノ・ハッラマーは無線諜報部隊の長。</a:t>
            </a:r>
            <a:r>
              <a:rPr lang="en-US" altLang="ja-JP" dirty="0"/>
              <a:t>1939</a:t>
            </a:r>
            <a:r>
              <a:rPr lang="ja-JP" altLang="en-US" dirty="0"/>
              <a:t>年</a:t>
            </a:r>
            <a:r>
              <a:rPr lang="en-US" altLang="ja-JP" dirty="0"/>
              <a:t>11</a:t>
            </a:r>
            <a:r>
              <a:rPr lang="ja-JP" altLang="en-US" dirty="0"/>
              <a:t>月</a:t>
            </a:r>
            <a:r>
              <a:rPr lang="en-US" altLang="ja-JP" dirty="0"/>
              <a:t>29</a:t>
            </a:r>
            <a:r>
              <a:rPr lang="ja-JP" altLang="en-US" dirty="0"/>
              <a:t>日、ソ連軍のフィンランド攻撃命令を傍受し解読した。無線諜報部隊はスオムッサルミ付近でのソ連軍の動きに関する情報を収集し、ヒャルマル・シーラスヴオ大佐に警告。シーラスヴオ大佐はラーテ街道でソ連軍第</a:t>
            </a:r>
            <a:r>
              <a:rPr lang="en-US" altLang="ja-JP" dirty="0"/>
              <a:t>44</a:t>
            </a:r>
            <a:r>
              <a:rPr lang="ja-JP" altLang="en-US" dirty="0"/>
              <a:t>師団を破った。勝利の要因は通信諜報。</a:t>
            </a:r>
            <a:endParaRPr lang="en-US" altLang="ja-JP" dirty="0"/>
          </a:p>
          <a:p>
            <a:endParaRPr lang="en-US" altLang="ja-JP" dirty="0"/>
          </a:p>
          <a:p>
            <a:r>
              <a:rPr lang="ja-JP" altLang="en-US" dirty="0"/>
              <a:t>フィンランドの無線諜報部隊は、ソ連の暗号をスウェーデンの無線諜報部隊に提供することで、フィンランドは無線諜報に非常に必要な機器を入手。継続戦争の段階で、フィンランドの無線諜報部はソ連の無線通信の</a:t>
            </a:r>
            <a:r>
              <a:rPr lang="en-US" altLang="ja-JP" dirty="0"/>
              <a:t>80%</a:t>
            </a:r>
            <a:r>
              <a:rPr lang="ja-JP" altLang="en-US" dirty="0"/>
              <a:t>を解読することに成功している。</a:t>
            </a:r>
            <a:endParaRPr lang="en-US" altLang="ja-JP" dirty="0"/>
          </a:p>
          <a:p>
            <a:r>
              <a:rPr lang="ja-JP" altLang="en-US" dirty="0"/>
              <a:t>進撃するフィンランド軍は、ロシアの暗号コードや資料も入手。ソ連が極東で以前使用されていた別の暗号に切り替えたとき、フィンランド軍は日本軍から暗号化されたソ連の無線メッセージを大量に受け取っていたため、その暗号をかなり早く解読した。</a:t>
            </a:r>
            <a:endParaRPr lang="en-US" altLang="ja-JP" dirty="0"/>
          </a:p>
          <a:p>
            <a:endParaRPr lang="en-US" altLang="ja-JP" dirty="0"/>
          </a:p>
          <a:p>
            <a:r>
              <a:rPr lang="ja-JP" altLang="en-US" dirty="0"/>
              <a:t>また、フィンランドの無線諜報部がメッセージを傍受・解読し、イギリス船団</a:t>
            </a:r>
            <a:r>
              <a:rPr lang="en-US" altLang="ja-JP" dirty="0"/>
              <a:t>PQ18</a:t>
            </a:r>
            <a:r>
              <a:rPr lang="ja-JP" altLang="en-US" dirty="0"/>
              <a:t>の正確な移動計画を導き出したことで、ハラマーはドイツ鉄十字章一級を授与された。ドイツ空軍の攻撃は補給船団に多大な損害を与えた。</a:t>
            </a:r>
            <a:endParaRPr lang="en-US" altLang="ja-JP" dirty="0"/>
          </a:p>
          <a:p>
            <a:endParaRPr lang="en-US" altLang="ja-JP" dirty="0"/>
          </a:p>
          <a:p>
            <a:r>
              <a:rPr lang="ja-JP" altLang="en-US" dirty="0"/>
              <a:t>諜報部長のパーソネン大佐とともに、ステラ・ポラリス作戦の計画し実行。ソ連がフィンランドを占領した場合に備え、物資と人員を秘密裏にスウェーデンに移送する作戦である。ソ連の暗号や諜報資産は、日本、スウェーデン、米国に提供された。</a:t>
            </a:r>
            <a:endParaRPr lang="en-US" altLang="ja-JP" dirty="0"/>
          </a:p>
          <a:p>
            <a:r>
              <a:rPr lang="ja-JP" altLang="en-US" dirty="0"/>
              <a:t>米国戦略諜報局（</a:t>
            </a:r>
            <a:r>
              <a:rPr lang="en-US" altLang="ja-JP" dirty="0"/>
              <a:t>OSS</a:t>
            </a:r>
            <a:r>
              <a:rPr lang="ja-JP" altLang="en-US" dirty="0"/>
              <a:t>）は、米国大統領にのみ通知し、米国務省には通知せず秘密裏に物資を購入したという。戦後は、フランスの諜報機関で勤務。</a:t>
            </a:r>
          </a:p>
        </p:txBody>
      </p:sp>
      <p:pic>
        <p:nvPicPr>
          <p:cNvPr id="5122" name="Picture 2" descr="Sotapolku.fi - Hallamaa, Reino Henrik">
            <a:extLst>
              <a:ext uri="{FF2B5EF4-FFF2-40B4-BE49-F238E27FC236}">
                <a16:creationId xmlns:a16="http://schemas.microsoft.com/office/drawing/2014/main" id="{45C8ED00-FBCD-3B23-C2A4-A155C44B6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90" y="809625"/>
            <a:ext cx="3790950" cy="523875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F8E467C-9F1C-1267-BDD8-D0F42D92DB31}"/>
              </a:ext>
            </a:extLst>
          </p:cNvPr>
          <p:cNvSpPr txBox="1"/>
          <p:nvPr/>
        </p:nvSpPr>
        <p:spPr>
          <a:xfrm>
            <a:off x="154641" y="6062745"/>
            <a:ext cx="4058771" cy="430887"/>
          </a:xfrm>
          <a:prstGeom prst="rect">
            <a:avLst/>
          </a:prstGeom>
          <a:noFill/>
        </p:spPr>
        <p:txBody>
          <a:bodyPr wrap="square">
            <a:spAutoFit/>
          </a:bodyPr>
          <a:lstStyle/>
          <a:p>
            <a:r>
              <a:rPr lang="en-US" altLang="ja-JP" sz="1050" dirty="0">
                <a:latin typeface="BIZ UDPゴシック" panose="020B0400000000000000" pitchFamily="50" charset="-128"/>
                <a:ea typeface="BIZ UDPゴシック" panose="020B0400000000000000" pitchFamily="50" charset="-128"/>
              </a:rPr>
              <a:t>https://www.sotapolku.fi/henkilot/hallamaa_reino-henrik_12.03.1899_helsinki/</a:t>
            </a:r>
            <a:endParaRPr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872193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パルコ大尉とパレ中尉</a:t>
            </a:r>
          </a:p>
        </p:txBody>
      </p:sp>
      <p:pic>
        <p:nvPicPr>
          <p:cNvPr id="10242" name="Picture 2" descr="フィンランドの無線諜報活動 1927 ～ 1944 年">
            <a:extLst>
              <a:ext uri="{FF2B5EF4-FFF2-40B4-BE49-F238E27FC236}">
                <a16:creationId xmlns:a16="http://schemas.microsoft.com/office/drawing/2014/main" id="{E654EEA9-B8F1-6895-94F0-F9ACB83B5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196" y="728133"/>
            <a:ext cx="3934435" cy="5683073"/>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C71F1F94-5ECC-1B44-1EB5-A596778F22F9}"/>
              </a:ext>
            </a:extLst>
          </p:cNvPr>
          <p:cNvSpPr txBox="1"/>
          <p:nvPr/>
        </p:nvSpPr>
        <p:spPr>
          <a:xfrm>
            <a:off x="270404" y="407152"/>
            <a:ext cx="6104466" cy="338554"/>
          </a:xfrm>
          <a:prstGeom prst="rect">
            <a:avLst/>
          </a:prstGeom>
          <a:noFill/>
        </p:spPr>
        <p:txBody>
          <a:bodyPr wrap="square">
            <a:spAutoFit/>
          </a:bodyPr>
          <a:lstStyle/>
          <a:p>
            <a:pPr algn="l"/>
            <a:r>
              <a:rPr lang="ja-JP" altLang="en-US" sz="1600" b="1" i="0" dirty="0">
                <a:solidFill>
                  <a:srgbClr val="444444"/>
                </a:solidFill>
                <a:effectLst/>
                <a:latin typeface="BIZ UDPゴシック" panose="020B0400000000000000" pitchFamily="50" charset="-128"/>
                <a:ea typeface="BIZ UDPゴシック" panose="020B0400000000000000" pitchFamily="50" charset="-128"/>
              </a:rPr>
              <a:t>フィンランドの無線諜報活動 </a:t>
            </a:r>
            <a:r>
              <a:rPr lang="en-US" altLang="ja-JP" sz="1600" b="1" i="0" dirty="0">
                <a:solidFill>
                  <a:srgbClr val="444444"/>
                </a:solidFill>
                <a:effectLst/>
                <a:latin typeface="BIZ UDPゴシック" panose="020B0400000000000000" pitchFamily="50" charset="-128"/>
                <a:ea typeface="BIZ UDPゴシック" panose="020B0400000000000000" pitchFamily="50" charset="-128"/>
              </a:rPr>
              <a:t>1927</a:t>
            </a:r>
            <a:r>
              <a:rPr lang="ja-JP" altLang="en-US" sz="1600" b="1" i="0" dirty="0">
                <a:solidFill>
                  <a:srgbClr val="444444"/>
                </a:solidFill>
                <a:effectLst/>
                <a:latin typeface="BIZ UDPゴシック" panose="020B0400000000000000" pitchFamily="50" charset="-128"/>
                <a:ea typeface="BIZ UDPゴシック" panose="020B0400000000000000" pitchFamily="50" charset="-128"/>
              </a:rPr>
              <a:t>年～</a:t>
            </a:r>
            <a:r>
              <a:rPr lang="en-US" altLang="ja-JP" sz="1600" b="1" i="0" dirty="0">
                <a:solidFill>
                  <a:srgbClr val="444444"/>
                </a:solidFill>
                <a:effectLst/>
                <a:latin typeface="BIZ UDPゴシック" panose="020B0400000000000000" pitchFamily="50" charset="-128"/>
                <a:ea typeface="BIZ UDPゴシック" panose="020B0400000000000000" pitchFamily="50" charset="-128"/>
              </a:rPr>
              <a:t>1944</a:t>
            </a:r>
            <a:r>
              <a:rPr lang="ja-JP" altLang="en-US" sz="1600" b="1" i="0" dirty="0">
                <a:solidFill>
                  <a:srgbClr val="444444"/>
                </a:solidFill>
                <a:effectLst/>
                <a:latin typeface="BIZ UDPゴシック" panose="020B0400000000000000" pitchFamily="50" charset="-128"/>
                <a:ea typeface="BIZ UDPゴシック" panose="020B0400000000000000" pitchFamily="50" charset="-128"/>
              </a:rPr>
              <a:t>年</a:t>
            </a:r>
          </a:p>
        </p:txBody>
      </p:sp>
      <p:pic>
        <p:nvPicPr>
          <p:cNvPr id="10244" name="Picture 4">
            <a:extLst>
              <a:ext uri="{FF2B5EF4-FFF2-40B4-BE49-F238E27FC236}">
                <a16:creationId xmlns:a16="http://schemas.microsoft.com/office/drawing/2014/main" id="{CC665A59-9320-DB08-742E-24BE4AB88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9774" y="728133"/>
            <a:ext cx="2095500" cy="37719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097780A1-2026-96B4-B3B7-7FD404DFF159}"/>
              </a:ext>
            </a:extLst>
          </p:cNvPr>
          <p:cNvSpPr txBox="1"/>
          <p:nvPr/>
        </p:nvSpPr>
        <p:spPr>
          <a:xfrm rot="16200000">
            <a:off x="5133830" y="2573499"/>
            <a:ext cx="3269110" cy="246221"/>
          </a:xfrm>
          <a:prstGeom prst="rect">
            <a:avLst/>
          </a:prstGeom>
          <a:noFill/>
        </p:spPr>
        <p:txBody>
          <a:bodyPr wrap="square">
            <a:spAutoFit/>
          </a:bodyPr>
          <a:lstStyle/>
          <a:p>
            <a:r>
              <a:rPr lang="en-US" altLang="ja-JP" sz="1000" dirty="0">
                <a:latin typeface="BIZ UDPゴシック" panose="020B0400000000000000" pitchFamily="50" charset="-128"/>
                <a:ea typeface="BIZ UDPゴシック" panose="020B0400000000000000" pitchFamily="50" charset="-128"/>
              </a:rPr>
              <a:t>https://www.wikidata.org/wiki/Q11858381</a:t>
            </a:r>
            <a:endParaRPr lang="ja-JP" altLang="en-US" sz="1000" dirty="0">
              <a:latin typeface="BIZ UDPゴシック" panose="020B0400000000000000" pitchFamily="50" charset="-128"/>
              <a:ea typeface="BIZ UDPゴシック" panose="020B0400000000000000" pitchFamily="50" charset="-128"/>
            </a:endParaRPr>
          </a:p>
        </p:txBody>
      </p:sp>
      <p:pic>
        <p:nvPicPr>
          <p:cNvPr id="21" name="図 20">
            <a:extLst>
              <a:ext uri="{FF2B5EF4-FFF2-40B4-BE49-F238E27FC236}">
                <a16:creationId xmlns:a16="http://schemas.microsoft.com/office/drawing/2014/main" id="{30449600-F2CF-7AA0-DCDC-FE6420962858}"/>
              </a:ext>
            </a:extLst>
          </p:cNvPr>
          <p:cNvPicPr>
            <a:picLocks noChangeAspect="1"/>
          </p:cNvPicPr>
          <p:nvPr/>
        </p:nvPicPr>
        <p:blipFill>
          <a:blip r:embed="rId4"/>
          <a:stretch>
            <a:fillRect/>
          </a:stretch>
        </p:blipFill>
        <p:spPr>
          <a:xfrm>
            <a:off x="4685956" y="4621683"/>
            <a:ext cx="1959318" cy="1959318"/>
          </a:xfrm>
          <a:prstGeom prst="rect">
            <a:avLst/>
          </a:prstGeom>
        </p:spPr>
      </p:pic>
      <p:sp>
        <p:nvSpPr>
          <p:cNvPr id="22" name="テキスト ボックス 21">
            <a:extLst>
              <a:ext uri="{FF2B5EF4-FFF2-40B4-BE49-F238E27FC236}">
                <a16:creationId xmlns:a16="http://schemas.microsoft.com/office/drawing/2014/main" id="{210F0E49-0F4B-7A02-9A4D-EC84CDF8849C}"/>
              </a:ext>
            </a:extLst>
          </p:cNvPr>
          <p:cNvSpPr txBox="1"/>
          <p:nvPr/>
        </p:nvSpPr>
        <p:spPr>
          <a:xfrm>
            <a:off x="4441417" y="4484474"/>
            <a:ext cx="2326968" cy="246221"/>
          </a:xfrm>
          <a:prstGeom prst="rect">
            <a:avLst/>
          </a:prstGeom>
          <a:noFill/>
        </p:spPr>
        <p:txBody>
          <a:bodyPr wrap="square">
            <a:spAutoFit/>
          </a:bodyPr>
          <a:lstStyle/>
          <a:p>
            <a:r>
              <a:rPr lang="ja-JP" altLang="en-US" sz="1000" dirty="0">
                <a:latin typeface="BIZ UDPゴシック" panose="020B0400000000000000" pitchFamily="50" charset="-128"/>
                <a:ea typeface="BIZ UDPゴシック" panose="020B0400000000000000" pitchFamily="50" charset="-128"/>
              </a:rPr>
              <a:t>フィンランドの数学者と書かれている</a:t>
            </a:r>
          </a:p>
        </p:txBody>
      </p:sp>
      <p:pic>
        <p:nvPicPr>
          <p:cNvPr id="10246" name="Picture 6" descr="ヴェイッコ・パルコ">
            <a:extLst>
              <a:ext uri="{FF2B5EF4-FFF2-40B4-BE49-F238E27FC236}">
                <a16:creationId xmlns:a16="http://schemas.microsoft.com/office/drawing/2014/main" id="{F1F46F5E-C686-A264-FBD6-517A77AB0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3535" y="625298"/>
            <a:ext cx="4457700" cy="4810125"/>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241E4D90-3DB8-F861-A303-4357592DBB35}"/>
              </a:ext>
            </a:extLst>
          </p:cNvPr>
          <p:cNvSpPr txBox="1"/>
          <p:nvPr/>
        </p:nvSpPr>
        <p:spPr>
          <a:xfrm>
            <a:off x="7252338" y="5435423"/>
            <a:ext cx="4838062" cy="1107996"/>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パルコ少佐は、</a:t>
            </a:r>
            <a:r>
              <a:rPr lang="ja-JP" altLang="en-US" sz="1600" dirty="0"/>
              <a:t>勲四等瑞宝章を授与されている。</a:t>
            </a:r>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戦後、１９４９年に無線諜報組織を再組織。その後は、</a:t>
            </a:r>
            <a:r>
              <a:rPr lang="en-US" altLang="ja-JP" sz="1600" dirty="0">
                <a:latin typeface="BIZ UDPゴシック" panose="020B0400000000000000" pitchFamily="50" charset="-128"/>
                <a:ea typeface="BIZ UDPゴシック" panose="020B0400000000000000" pitchFamily="50" charset="-128"/>
              </a:rPr>
              <a:t>MI6</a:t>
            </a:r>
            <a:r>
              <a:rPr lang="en-US" altLang="ja-JP" b="0" i="0" dirty="0">
                <a:solidFill>
                  <a:srgbClr val="191919"/>
                </a:solidFill>
                <a:effectLst/>
                <a:latin typeface="Publico"/>
              </a:rPr>
              <a:t> ”</a:t>
            </a:r>
            <a:r>
              <a:rPr lang="en-US" altLang="ja-JP" b="0" i="0" dirty="0" err="1">
                <a:solidFill>
                  <a:srgbClr val="191919"/>
                </a:solidFill>
                <a:effectLst/>
                <a:latin typeface="Publico"/>
              </a:rPr>
              <a:t>Kutonen</a:t>
            </a:r>
            <a:r>
              <a:rPr lang="en-US" altLang="ja-JP" b="0" i="0" dirty="0">
                <a:solidFill>
                  <a:srgbClr val="191919"/>
                </a:solidFill>
                <a:effectLst/>
                <a:latin typeface="Publico"/>
              </a:rPr>
              <a:t>” </a:t>
            </a:r>
            <a:r>
              <a:rPr lang="ja-JP" altLang="en-US" sz="1600" b="0" i="0" dirty="0">
                <a:solidFill>
                  <a:srgbClr val="191919"/>
                </a:solidFill>
                <a:effectLst/>
                <a:latin typeface="Publico"/>
              </a:rPr>
              <a:t>と</a:t>
            </a:r>
            <a:r>
              <a:rPr lang="en-US" altLang="ja-JP" sz="1600" b="0" i="0" dirty="0">
                <a:solidFill>
                  <a:srgbClr val="191919"/>
                </a:solidFill>
                <a:effectLst/>
                <a:latin typeface="Publico"/>
              </a:rPr>
              <a:t>CIA</a:t>
            </a:r>
            <a:r>
              <a:rPr lang="ja-JP" altLang="en-US" sz="1600" b="0" i="0" dirty="0">
                <a:solidFill>
                  <a:srgbClr val="191919"/>
                </a:solidFill>
                <a:effectLst/>
                <a:latin typeface="Publico"/>
              </a:rPr>
              <a:t>と連携し</a:t>
            </a:r>
            <a:r>
              <a:rPr lang="en-US" altLang="ja-JP" sz="1600" b="0" i="0" dirty="0">
                <a:solidFill>
                  <a:srgbClr val="191919"/>
                </a:solidFill>
                <a:effectLst/>
                <a:latin typeface="Publico"/>
              </a:rPr>
              <a:t> </a:t>
            </a:r>
            <a:r>
              <a:rPr lang="ja-JP" altLang="en-US" sz="1600" dirty="0">
                <a:latin typeface="BIZ UDPゴシック" panose="020B0400000000000000" pitchFamily="50" charset="-128"/>
                <a:ea typeface="BIZ UDPゴシック" panose="020B0400000000000000" pitchFamily="50" charset="-128"/>
              </a:rPr>
              <a:t>防諜活動に従事したようだ。</a:t>
            </a:r>
          </a:p>
        </p:txBody>
      </p:sp>
    </p:spTree>
    <p:extLst>
      <p:ext uri="{BB962C8B-B14F-4D97-AF65-F5344CB8AC3E}">
        <p14:creationId xmlns:p14="http://schemas.microsoft.com/office/powerpoint/2010/main" val="173730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広瀬栄一＠フィンランド軍との暗号解読について語る</a:t>
            </a:r>
          </a:p>
        </p:txBody>
      </p:sp>
      <p:sp>
        <p:nvSpPr>
          <p:cNvPr id="13" name="テキスト ボックス 12">
            <a:extLst>
              <a:ext uri="{FF2B5EF4-FFF2-40B4-BE49-F238E27FC236}">
                <a16:creationId xmlns:a16="http://schemas.microsoft.com/office/drawing/2014/main" id="{4ADD2525-78F4-BC3B-0397-E9AC2A28E307}"/>
              </a:ext>
            </a:extLst>
          </p:cNvPr>
          <p:cNvSpPr txBox="1"/>
          <p:nvPr/>
        </p:nvSpPr>
        <p:spPr>
          <a:xfrm>
            <a:off x="421340" y="471264"/>
            <a:ext cx="11203891" cy="6093976"/>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広瀬栄一を戦後米軍が尋問した記録（</a:t>
            </a:r>
            <a:r>
              <a:rPr lang="en-US" altLang="ja-JP" sz="1400" dirty="0">
                <a:latin typeface="BIZ UDPゴシック" panose="020B0400000000000000" pitchFamily="50" charset="-128"/>
                <a:ea typeface="BIZ UDPゴシック" panose="020B0400000000000000" pitchFamily="50" charset="-128"/>
              </a:rPr>
              <a:t>Japan Wartime Intelligence Activities in Northern Europe)</a:t>
            </a:r>
            <a:r>
              <a:rPr lang="ja-JP" altLang="en-US" sz="1400" dirty="0">
                <a:latin typeface="BIZ UDPゴシック" panose="020B0400000000000000" pitchFamily="50" charset="-128"/>
                <a:ea typeface="BIZ UDPゴシック" panose="020B0400000000000000" pitchFamily="50" charset="-128"/>
              </a:rPr>
              <a:t>から、</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広瀬栄一に関する部分を訳出。</a:t>
            </a:r>
          </a:p>
          <a:p>
            <a:pPr algn="ctr"/>
            <a:r>
              <a:rPr lang="ja-JP" altLang="en-US" sz="1400" dirty="0">
                <a:latin typeface="BIZ UDPゴシック" panose="020B0400000000000000" pitchFamily="50" charset="-128"/>
                <a:ea typeface="BIZ UDPゴシック" panose="020B0400000000000000" pitchFamily="50" charset="-128"/>
              </a:rPr>
              <a:t>★尋問は、</a:t>
            </a:r>
            <a:r>
              <a:rPr lang="en-US" altLang="ja-JP" sz="1400" dirty="0">
                <a:latin typeface="BIZ UDPゴシック" panose="020B0400000000000000" pitchFamily="50" charset="-128"/>
                <a:ea typeface="BIZ UDPゴシック" panose="020B0400000000000000" pitchFamily="50" charset="-128"/>
              </a:rPr>
              <a:t>SSU</a:t>
            </a:r>
            <a:r>
              <a:rPr lang="ja-JP" altLang="en-US" sz="1400" dirty="0">
                <a:latin typeface="BIZ UDPゴシック" panose="020B0400000000000000" pitchFamily="50" charset="-128"/>
                <a:ea typeface="BIZ UDPゴシック" panose="020B0400000000000000" pitchFamily="50" charset="-128"/>
              </a:rPr>
              <a:t>（</a:t>
            </a:r>
            <a:r>
              <a:rPr lang="en-US" altLang="ja-JP" sz="1400" dirty="0">
                <a:latin typeface="BIZ UDPゴシック" panose="020B0400000000000000" pitchFamily="50" charset="-128"/>
                <a:ea typeface="BIZ UDPゴシック" panose="020B0400000000000000" pitchFamily="50" charset="-128"/>
              </a:rPr>
              <a:t>Strategic Service Unit)</a:t>
            </a:r>
            <a:r>
              <a:rPr lang="ja-JP" altLang="en-US" sz="1400" dirty="0">
                <a:latin typeface="BIZ UDPゴシック" panose="020B0400000000000000" pitchFamily="50" charset="-128"/>
                <a:ea typeface="BIZ UDPゴシック" panose="020B0400000000000000" pitchFamily="50" charset="-128"/>
              </a:rPr>
              <a:t>が実施し、</a:t>
            </a:r>
            <a:r>
              <a:rPr lang="en-US" altLang="ja-JP" sz="1400" dirty="0">
                <a:latin typeface="BIZ UDPゴシック" panose="020B0400000000000000" pitchFamily="50" charset="-128"/>
                <a:ea typeface="BIZ UDPゴシック" panose="020B0400000000000000" pitchFamily="50" charset="-128"/>
              </a:rPr>
              <a:t>1946.9.30</a:t>
            </a:r>
            <a:r>
              <a:rPr lang="ja-JP" altLang="en-US" sz="1400" dirty="0">
                <a:latin typeface="BIZ UDPゴシック" panose="020B0400000000000000" pitchFamily="50" charset="-128"/>
                <a:ea typeface="BIZ UDPゴシック" panose="020B0400000000000000" pitchFamily="50" charset="-128"/>
              </a:rPr>
              <a:t>に作成された。</a:t>
            </a:r>
            <a:endParaRPr lang="en-US" altLang="ja-JP" sz="1400" dirty="0">
              <a:latin typeface="BIZ UDPゴシック" panose="020B0400000000000000" pitchFamily="50" charset="-128"/>
              <a:ea typeface="BIZ UDPゴシック" panose="020B0400000000000000" pitchFamily="50" charset="-128"/>
            </a:endParaRPr>
          </a:p>
          <a:p>
            <a:endParaRPr lang="ja-JP" altLang="en-US" sz="1200" dirty="0">
              <a:latin typeface="BIZ UDPゴシック" panose="020B0400000000000000" pitchFamily="50" charset="-128"/>
              <a:ea typeface="BIZ UDPゴシック" panose="020B0400000000000000" pitchFamily="50" charset="-128"/>
            </a:endParaRPr>
          </a:p>
          <a:p>
            <a:r>
              <a:rPr lang="ja-JP" altLang="en-US" sz="1400" b="1" dirty="0">
                <a:latin typeface="BIZ UDPゴシック" panose="020B0400000000000000" pitchFamily="50" charset="-128"/>
                <a:ea typeface="BIZ UDPゴシック" panose="020B0400000000000000" pitchFamily="50" charset="-128"/>
              </a:rPr>
              <a:t>暗号について</a:t>
            </a:r>
          </a:p>
          <a:p>
            <a:r>
              <a:rPr lang="ja-JP" altLang="en-US" sz="1400" b="1" dirty="0">
                <a:latin typeface="BIZ UDPゴシック" panose="020B0400000000000000" pitchFamily="50" charset="-128"/>
                <a:ea typeface="BIZ UDPゴシック" panose="020B0400000000000000" pitchFamily="50" charset="-128"/>
              </a:rPr>
              <a:t>１　資料解説</a:t>
            </a:r>
          </a:p>
          <a:p>
            <a:r>
              <a:rPr lang="ja-JP" altLang="en-US" sz="1400" b="1" dirty="0">
                <a:latin typeface="BIZ UDPゴシック" panose="020B0400000000000000" pitchFamily="50" charset="-128"/>
                <a:ea typeface="BIZ UDPゴシック" panose="020B0400000000000000" pitchFamily="50" charset="-128"/>
              </a:rPr>
              <a:t>　＊フィンランドは、ソ連の歩兵、戦車、航空部隊用の暗号解読には成功したが、ソ連海軍の５数字暗号は失敗した。</a:t>
            </a:r>
          </a:p>
          <a:p>
            <a:r>
              <a:rPr lang="ja-JP" altLang="en-US" sz="1400" b="1" dirty="0">
                <a:latin typeface="BIZ UDPゴシック" panose="020B0400000000000000" pitchFamily="50" charset="-128"/>
                <a:ea typeface="BIZ UDPゴシック" panose="020B0400000000000000" pitchFamily="50" charset="-128"/>
              </a:rPr>
              <a:t>　＊解読に成功した理由の主は、ソ連の運用ミスである。（規則への無頓着）</a:t>
            </a:r>
          </a:p>
          <a:p>
            <a:r>
              <a:rPr lang="ja-JP" altLang="en-US" sz="1400" b="1" dirty="0">
                <a:latin typeface="BIZ UDPゴシック" panose="020B0400000000000000" pitchFamily="50" charset="-128"/>
                <a:ea typeface="BIZ UDPゴシック" panose="020B0400000000000000" pitchFamily="50" charset="-128"/>
              </a:rPr>
              <a:t>　＊ハンガリーで桜井信太と会っている。解読作業について協議したのだろう。</a:t>
            </a:r>
          </a:p>
          <a:p>
            <a:r>
              <a:rPr lang="ja-JP" altLang="en-US" sz="1400" b="1" dirty="0">
                <a:latin typeface="BIZ UDPゴシック" panose="020B0400000000000000" pitchFamily="50" charset="-128"/>
                <a:ea typeface="BIZ UDPゴシック" panose="020B0400000000000000" pitchFamily="50" charset="-128"/>
              </a:rPr>
              <a:t>　＊羽方について過少評価しているが、迷惑がかからないようにしたのだろう。</a:t>
            </a:r>
          </a:p>
          <a:p>
            <a:r>
              <a:rPr lang="ja-JP" altLang="en-US" sz="1400" b="1" dirty="0">
                <a:latin typeface="BIZ UDPゴシック" panose="020B0400000000000000" pitchFamily="50" charset="-128"/>
                <a:ea typeface="BIZ UDPゴシック" panose="020B0400000000000000" pitchFamily="50" charset="-128"/>
              </a:rPr>
              <a:t>　＊小野寺の「ステッラ・ポロリーズ作戦」にも触れている。</a:t>
            </a:r>
          </a:p>
          <a:p>
            <a:endParaRPr lang="ja-JP" altLang="en-US" sz="1400" b="1" dirty="0">
              <a:latin typeface="BIZ UDPゴシック" panose="020B0400000000000000" pitchFamily="50" charset="-128"/>
              <a:ea typeface="BIZ UDPゴシック" panose="020B0400000000000000" pitchFamily="50" charset="-128"/>
            </a:endParaRPr>
          </a:p>
          <a:p>
            <a:r>
              <a:rPr lang="ja-JP" altLang="en-US" sz="1400" b="1" dirty="0">
                <a:latin typeface="BIZ UDPゴシック" panose="020B0400000000000000" pitchFamily="50" charset="-128"/>
                <a:ea typeface="BIZ UDPゴシック" panose="020B0400000000000000" pitchFamily="50" charset="-128"/>
              </a:rPr>
              <a:t>２　広瀬栄一の供述</a:t>
            </a:r>
            <a:r>
              <a:rPr lang="en-US" altLang="ja-JP" sz="1400" b="1" dirty="0">
                <a:latin typeface="BIZ UDPゴシック" panose="020B0400000000000000" pitchFamily="50" charset="-128"/>
                <a:ea typeface="BIZ UDPゴシック" panose="020B0400000000000000" pitchFamily="50" charset="-128"/>
              </a:rPr>
              <a:t>Ⅰ</a:t>
            </a:r>
          </a:p>
          <a:p>
            <a:r>
              <a:rPr lang="ja-JP" altLang="en-US" sz="1400" b="1" dirty="0">
                <a:latin typeface="BIZ UDPゴシック" panose="020B0400000000000000" pitchFamily="50" charset="-128"/>
                <a:ea typeface="BIZ UDPゴシック" panose="020B0400000000000000" pitchFamily="50" charset="-128"/>
              </a:rPr>
              <a:t>　＊広瀬は参謀本部第２部所属の暗号分析課と協力するために派遣された。</a:t>
            </a:r>
          </a:p>
          <a:p>
            <a:r>
              <a:rPr lang="ja-JP" altLang="en-US" sz="1400" b="1" dirty="0">
                <a:latin typeface="BIZ UDPゴシック" panose="020B0400000000000000" pitchFamily="50" charset="-128"/>
                <a:ea typeface="BIZ UDPゴシック" panose="020B0400000000000000" pitchFamily="50" charset="-128"/>
              </a:rPr>
              <a:t>　＊フィンランド駐在の日本公使でさえ、広瀬が通常の武官補佐官以上の任務を帯びているとは知らなかった。</a:t>
            </a:r>
          </a:p>
          <a:p>
            <a:r>
              <a:rPr lang="ja-JP" altLang="en-US" sz="1400" b="1" dirty="0">
                <a:latin typeface="BIZ UDPゴシック" panose="020B0400000000000000" pitchFamily="50" charset="-128"/>
                <a:ea typeface="BIZ UDPゴシック" panose="020B0400000000000000" pitchFamily="50" charset="-128"/>
              </a:rPr>
              <a:t>　＊ハラマ大佐、パルコ大尉、パレ中尉、ボコヤブレンスキー等と協力して実施</a:t>
            </a:r>
          </a:p>
          <a:p>
            <a:r>
              <a:rPr lang="ja-JP" altLang="en-US" sz="1400" b="1" dirty="0">
                <a:latin typeface="BIZ UDPゴシック" panose="020B0400000000000000" pitchFamily="50" charset="-128"/>
                <a:ea typeface="BIZ UDPゴシック" panose="020B0400000000000000" pitchFamily="50" charset="-128"/>
              </a:rPr>
              <a:t>　＊１９４４初め、広瀬はフィンランドの作業場から出された・・・恐らく日本側からの情報提供が無いからでは？</a:t>
            </a:r>
          </a:p>
          <a:p>
            <a:r>
              <a:rPr lang="ja-JP" altLang="en-US" sz="1400" b="1" dirty="0">
                <a:latin typeface="BIZ UDPゴシック" panose="020B0400000000000000" pitchFamily="50" charset="-128"/>
                <a:ea typeface="BIZ UDPゴシック" panose="020B0400000000000000" pitchFamily="50" charset="-128"/>
              </a:rPr>
              <a:t>　＊欧州各地を回っている</a:t>
            </a:r>
          </a:p>
          <a:p>
            <a:r>
              <a:rPr lang="ja-JP" altLang="en-US" sz="1400" b="1" dirty="0">
                <a:latin typeface="BIZ UDPゴシック" panose="020B0400000000000000" pitchFamily="50" charset="-128"/>
                <a:ea typeface="BIZ UDPゴシック" panose="020B0400000000000000" pitchFamily="50" charset="-128"/>
              </a:rPr>
              <a:t>　＊１９４３．７、アシスタントとして羽方が来た。分析作業の経験不足で役に立たなかった。</a:t>
            </a:r>
          </a:p>
          <a:p>
            <a:endParaRPr lang="ja-JP" altLang="en-US" sz="1400" b="1" dirty="0">
              <a:latin typeface="BIZ UDPゴシック" panose="020B0400000000000000" pitchFamily="50" charset="-128"/>
              <a:ea typeface="BIZ UDPゴシック" panose="020B0400000000000000" pitchFamily="50" charset="-128"/>
            </a:endParaRPr>
          </a:p>
          <a:p>
            <a:r>
              <a:rPr lang="ja-JP" altLang="en-US" sz="1400" b="1" dirty="0">
                <a:latin typeface="BIZ UDPゴシック" panose="020B0400000000000000" pitchFamily="50" charset="-128"/>
                <a:ea typeface="BIZ UDPゴシック" panose="020B0400000000000000" pitchFamily="50" charset="-128"/>
              </a:rPr>
              <a:t>３　広瀬栄一の供述</a:t>
            </a:r>
            <a:r>
              <a:rPr lang="en-US" altLang="ja-JP" sz="1400" b="1" dirty="0">
                <a:latin typeface="BIZ UDPゴシック" panose="020B0400000000000000" pitchFamily="50" charset="-128"/>
                <a:ea typeface="BIZ UDPゴシック" panose="020B0400000000000000" pitchFamily="50" charset="-128"/>
              </a:rPr>
              <a:t>Ⅱ</a:t>
            </a:r>
            <a:r>
              <a:rPr lang="ja-JP" altLang="en-US" sz="1400" b="1" dirty="0">
                <a:latin typeface="BIZ UDPゴシック" panose="020B0400000000000000" pitchFamily="50" charset="-128"/>
                <a:ea typeface="BIZ UDPゴシック" panose="020B0400000000000000" pitchFamily="50" charset="-128"/>
              </a:rPr>
              <a:t>・・・フィンランドの暗号分析グループとの協力を通じて日本側が得た外国暗号情報</a:t>
            </a:r>
          </a:p>
          <a:p>
            <a:r>
              <a:rPr lang="ja-JP" altLang="en-US" sz="1400" b="1" dirty="0">
                <a:latin typeface="BIZ UDPゴシック" panose="020B0400000000000000" pitchFamily="50" charset="-128"/>
                <a:ea typeface="BIZ UDPゴシック" panose="020B0400000000000000" pitchFamily="50" charset="-128"/>
              </a:rPr>
              <a:t>　＊１９４３秋、米の外交用のストリップタイプの暗号が提供された</a:t>
            </a:r>
          </a:p>
          <a:p>
            <a:r>
              <a:rPr lang="ja-JP" altLang="en-US" sz="1400" b="1" dirty="0">
                <a:latin typeface="BIZ UDPゴシック" panose="020B0400000000000000" pitchFamily="50" charset="-128"/>
                <a:ea typeface="BIZ UDPゴシック" panose="020B0400000000000000" pitchFamily="50" charset="-128"/>
              </a:rPr>
              <a:t>　　　・米は、新旧暗号を併用したミスをした。</a:t>
            </a:r>
          </a:p>
          <a:p>
            <a:r>
              <a:rPr lang="ja-JP" altLang="en-US" sz="1400" b="1" dirty="0">
                <a:latin typeface="BIZ UDPゴシック" panose="020B0400000000000000" pitchFamily="50" charset="-128"/>
                <a:ea typeface="BIZ UDPゴシック" panose="020B0400000000000000" pitchFamily="50" charset="-128"/>
              </a:rPr>
              <a:t>　＊小野寺は英の暗号資料を受領した。</a:t>
            </a:r>
          </a:p>
          <a:p>
            <a:r>
              <a:rPr lang="ja-JP" altLang="en-US" sz="1400" b="1" dirty="0">
                <a:latin typeface="BIZ UDPゴシック" panose="020B0400000000000000" pitchFamily="50" charset="-128"/>
                <a:ea typeface="BIZ UDPゴシック" panose="020B0400000000000000" pitchFamily="50" charset="-128"/>
              </a:rPr>
              <a:t>　＊ソ連の暗号・・４数字暗号、</a:t>
            </a:r>
            <a:r>
              <a:rPr lang="en-US" altLang="ja-JP" sz="1400" b="1" dirty="0">
                <a:latin typeface="BIZ UDPゴシック" panose="020B0400000000000000" pitchFamily="50" charset="-128"/>
                <a:ea typeface="BIZ UDPゴシック" panose="020B0400000000000000" pitchFamily="50" charset="-128"/>
              </a:rPr>
              <a:t>NKVD</a:t>
            </a:r>
            <a:r>
              <a:rPr lang="ja-JP" altLang="en-US" sz="1400" b="1" dirty="0">
                <a:latin typeface="BIZ UDPゴシック" panose="020B0400000000000000" pitchFamily="50" charset="-128"/>
                <a:ea typeface="BIZ UDPゴシック" panose="020B0400000000000000" pitchFamily="50" charset="-128"/>
              </a:rPr>
              <a:t>は各部隊毎にさまざまなものがあった。</a:t>
            </a:r>
          </a:p>
          <a:p>
            <a:r>
              <a:rPr lang="ja-JP" altLang="en-US" sz="1400" b="1" dirty="0">
                <a:latin typeface="BIZ UDPゴシック" panose="020B0400000000000000" pitchFamily="50" charset="-128"/>
                <a:ea typeface="BIZ UDPゴシック" panose="020B0400000000000000" pitchFamily="50" charset="-128"/>
              </a:rPr>
              <a:t>　＊１９４１年６月のドイツによるロシア侵攻時、ソ連の暗号の弱点が露呈</a:t>
            </a:r>
          </a:p>
          <a:p>
            <a:r>
              <a:rPr lang="ja-JP" altLang="en-US" sz="1400" b="1" dirty="0">
                <a:latin typeface="BIZ UDPゴシック" panose="020B0400000000000000" pitchFamily="50" charset="-128"/>
                <a:ea typeface="BIZ UDPゴシック" panose="020B0400000000000000" pitchFamily="50" charset="-128"/>
              </a:rPr>
              <a:t>　＊５数字暗号は、規則的配列ときまりきった乱数表の使用が原因で解読できた。</a:t>
            </a:r>
          </a:p>
          <a:p>
            <a:r>
              <a:rPr lang="ja-JP" altLang="en-US" sz="1400" b="1" dirty="0">
                <a:latin typeface="BIZ UDPゴシック" panose="020B0400000000000000" pitchFamily="50" charset="-128"/>
                <a:ea typeface="BIZ UDPゴシック" panose="020B0400000000000000" pitchFamily="50" charset="-128"/>
              </a:rPr>
              <a:t>　　・ソ連は改良し、解読困難になった。</a:t>
            </a:r>
            <a:endParaRPr lang="ja-JP" altLang="en-US" sz="1100" b="1" dirty="0">
              <a:latin typeface="BIZ UDPゴシック" panose="020B0400000000000000" pitchFamily="50" charset="-128"/>
              <a:ea typeface="BIZ UDPゴシック" panose="020B0400000000000000" pitchFamily="50" charset="-128"/>
            </a:endParaRPr>
          </a:p>
        </p:txBody>
      </p:sp>
      <p:pic>
        <p:nvPicPr>
          <p:cNvPr id="6146" name="Picture 2" descr="画像">
            <a:extLst>
              <a:ext uri="{FF2B5EF4-FFF2-40B4-BE49-F238E27FC236}">
                <a16:creationId xmlns:a16="http://schemas.microsoft.com/office/drawing/2014/main" id="{811ECBB0-22C0-0C21-A3F2-8E823D4AA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035" y="3535136"/>
            <a:ext cx="2843499" cy="273489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291B679-5A53-DF3B-93C3-A9AB7FCCE7AC}"/>
              </a:ext>
            </a:extLst>
          </p:cNvPr>
          <p:cNvSpPr txBox="1"/>
          <p:nvPr/>
        </p:nvSpPr>
        <p:spPr>
          <a:xfrm>
            <a:off x="9271348" y="6217459"/>
            <a:ext cx="2726871"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ドイツ駐在時代の広瀬</a:t>
            </a:r>
          </a:p>
        </p:txBody>
      </p:sp>
    </p:spTree>
    <p:extLst>
      <p:ext uri="{BB962C8B-B14F-4D97-AF65-F5344CB8AC3E}">
        <p14:creationId xmlns:p14="http://schemas.microsoft.com/office/powerpoint/2010/main" val="1366916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広瀬栄一陸将と「陸幕２部別班」・「陸幕２部別室」</a:t>
            </a:r>
          </a:p>
        </p:txBody>
      </p:sp>
      <p:pic>
        <p:nvPicPr>
          <p:cNvPr id="11" name="Picture 2" descr="組織図">
            <a:extLst>
              <a:ext uri="{FF2B5EF4-FFF2-40B4-BE49-F238E27FC236}">
                <a16:creationId xmlns:a16="http://schemas.microsoft.com/office/drawing/2014/main" id="{1D3F5595-6374-B2F9-3525-798A423BF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0" y="455503"/>
            <a:ext cx="6524625" cy="614362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広瀬栄一 - Wikipedia">
            <a:extLst>
              <a:ext uri="{FF2B5EF4-FFF2-40B4-BE49-F238E27FC236}">
                <a16:creationId xmlns:a16="http://schemas.microsoft.com/office/drawing/2014/main" id="{5F5DD670-3555-6CCE-01FE-78385E336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562" y="630767"/>
            <a:ext cx="238125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①『「日米秘密情報機関」副題：「影の軍隊」ムサシ機関長の告白 元自衛隊陸将補 平城弘通/著（講談社）』を読むその1 自衛隊インテリジェンス機関の黎明期  : Ddogのプログレッシブな日々＠ライブドアブログ">
            <a:extLst>
              <a:ext uri="{FF2B5EF4-FFF2-40B4-BE49-F238E27FC236}">
                <a16:creationId xmlns:a16="http://schemas.microsoft.com/office/drawing/2014/main" id="{D3D4EE65-5789-38D5-9841-CEFA12FCC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5199" y="630768"/>
            <a:ext cx="2069546" cy="297180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28D5C897-71E3-7AAF-85D0-138B2A861BB2}"/>
              </a:ext>
            </a:extLst>
          </p:cNvPr>
          <p:cNvSpPr txBox="1"/>
          <p:nvPr/>
        </p:nvSpPr>
        <p:spPr>
          <a:xfrm>
            <a:off x="6788233" y="3799122"/>
            <a:ext cx="5328767" cy="2585323"/>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フィンランド駐在武官から敗戦に伴い帰国。</a:t>
            </a: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その後、自衛隊に入隊し、第１２師団長、陸幕２部長を歴任。</a:t>
            </a: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平沢弘通氏の</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日米情報機関</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によれば、所謂「別班」の活動について第一回の日米情報会議を経て、日米合同の情報活動を推進。</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フィンランドでの駐在武官時代の暗号解読に関する知識と経験から、「別室」の活動にも携わったとされる。</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6901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4" name="Picture 18" descr="福江島分屯基地">
            <a:extLst>
              <a:ext uri="{FF2B5EF4-FFF2-40B4-BE49-F238E27FC236}">
                <a16:creationId xmlns:a16="http://schemas.microsoft.com/office/drawing/2014/main" id="{8818FCE1-A20C-8E07-30D7-C8F657869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425" y="3697092"/>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陸幕２部「別室」：通信所・レーダーサイト・電子戦サイト</a:t>
            </a:r>
          </a:p>
        </p:txBody>
      </p:sp>
      <p:pic>
        <p:nvPicPr>
          <p:cNvPr id="4102" name="Picture 6" descr="美保通信所（旧アンテナ）">
            <a:extLst>
              <a:ext uri="{FF2B5EF4-FFF2-40B4-BE49-F238E27FC236}">
                <a16:creationId xmlns:a16="http://schemas.microsoft.com/office/drawing/2014/main" id="{E1A798C7-D9C5-3819-ABC3-5CD496A4A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760" y="524548"/>
            <a:ext cx="5426928" cy="290445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05C42DF2-59DF-887A-E26D-F81AC42C6A2F}"/>
              </a:ext>
            </a:extLst>
          </p:cNvPr>
          <p:cNvSpPr txBox="1"/>
          <p:nvPr/>
        </p:nvSpPr>
        <p:spPr>
          <a:xfrm>
            <a:off x="7787269" y="3410939"/>
            <a:ext cx="2546195" cy="261610"/>
          </a:xfrm>
          <a:prstGeom prst="rect">
            <a:avLst/>
          </a:prstGeom>
          <a:noFill/>
        </p:spPr>
        <p:txBody>
          <a:bodyPr wrap="square">
            <a:spAutoFit/>
          </a:bodyPr>
          <a:lstStyle/>
          <a:p>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Google </a:t>
            </a:r>
            <a:r>
              <a:rPr lang="ja-JP" altLang="en-US" sz="1100" dirty="0">
                <a:latin typeface="BIZ UDPゴシック" panose="020B0400000000000000" pitchFamily="50" charset="-128"/>
                <a:ea typeface="BIZ UDPゴシック" panose="020B0400000000000000" pitchFamily="50" charset="-128"/>
              </a:rPr>
              <a:t>ストリートビュー</a:t>
            </a:r>
          </a:p>
        </p:txBody>
      </p:sp>
      <p:pic>
        <p:nvPicPr>
          <p:cNvPr id="4104" name="Picture 8" descr="太刀洗通信所（アンテナ）">
            <a:extLst>
              <a:ext uri="{FF2B5EF4-FFF2-40B4-BE49-F238E27FC236}">
                <a16:creationId xmlns:a16="http://schemas.microsoft.com/office/drawing/2014/main" id="{99A899E5-AE69-0FB6-1E33-A5E355234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40" y="538023"/>
            <a:ext cx="6159412" cy="271674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BDC032C-918D-9EB0-E1B2-083FFE0F1445}"/>
              </a:ext>
            </a:extLst>
          </p:cNvPr>
          <p:cNvSpPr txBox="1"/>
          <p:nvPr/>
        </p:nvSpPr>
        <p:spPr>
          <a:xfrm>
            <a:off x="1999786" y="3238066"/>
            <a:ext cx="2546195" cy="261610"/>
          </a:xfrm>
          <a:prstGeom prst="rect">
            <a:avLst/>
          </a:prstGeom>
          <a:noFill/>
        </p:spPr>
        <p:txBody>
          <a:bodyPr wrap="square">
            <a:spAutoFit/>
          </a:bodyPr>
          <a:lstStyle/>
          <a:p>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Google </a:t>
            </a:r>
            <a:r>
              <a:rPr lang="ja-JP" altLang="en-US" sz="1100" dirty="0">
                <a:latin typeface="BIZ UDPゴシック" panose="020B0400000000000000" pitchFamily="50" charset="-128"/>
                <a:ea typeface="BIZ UDPゴシック" panose="020B0400000000000000" pitchFamily="50" charset="-128"/>
              </a:rPr>
              <a:t>ストリートビュー</a:t>
            </a:r>
          </a:p>
        </p:txBody>
      </p:sp>
      <p:sp>
        <p:nvSpPr>
          <p:cNvPr id="10" name="テキスト ボックス 9">
            <a:extLst>
              <a:ext uri="{FF2B5EF4-FFF2-40B4-BE49-F238E27FC236}">
                <a16:creationId xmlns:a16="http://schemas.microsoft.com/office/drawing/2014/main" id="{DBC82F34-FA2A-75A5-8D91-FD770200B333}"/>
              </a:ext>
            </a:extLst>
          </p:cNvPr>
          <p:cNvSpPr txBox="1"/>
          <p:nvPr/>
        </p:nvSpPr>
        <p:spPr>
          <a:xfrm>
            <a:off x="1999786" y="578069"/>
            <a:ext cx="199978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太刀洗通信所</a:t>
            </a:r>
          </a:p>
        </p:txBody>
      </p:sp>
      <p:sp>
        <p:nvSpPr>
          <p:cNvPr id="12" name="テキスト ボックス 11">
            <a:extLst>
              <a:ext uri="{FF2B5EF4-FFF2-40B4-BE49-F238E27FC236}">
                <a16:creationId xmlns:a16="http://schemas.microsoft.com/office/drawing/2014/main" id="{523BFC49-8FA9-0B9D-1653-505102DA2B51}"/>
              </a:ext>
            </a:extLst>
          </p:cNvPr>
          <p:cNvSpPr txBox="1"/>
          <p:nvPr/>
        </p:nvSpPr>
        <p:spPr>
          <a:xfrm>
            <a:off x="8060473" y="493908"/>
            <a:ext cx="199978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美保通信所</a:t>
            </a:r>
          </a:p>
        </p:txBody>
      </p:sp>
      <p:sp>
        <p:nvSpPr>
          <p:cNvPr id="14" name="テキスト ボックス 13">
            <a:extLst>
              <a:ext uri="{FF2B5EF4-FFF2-40B4-BE49-F238E27FC236}">
                <a16:creationId xmlns:a16="http://schemas.microsoft.com/office/drawing/2014/main" id="{150E1995-DB11-12B1-4C4B-DDAA60472B8C}"/>
              </a:ext>
            </a:extLst>
          </p:cNvPr>
          <p:cNvSpPr txBox="1"/>
          <p:nvPr/>
        </p:nvSpPr>
        <p:spPr>
          <a:xfrm>
            <a:off x="6432395" y="3718853"/>
            <a:ext cx="300339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福江島レーダー通信傍受サイト</a:t>
            </a:r>
          </a:p>
        </p:txBody>
      </p:sp>
      <p:pic>
        <p:nvPicPr>
          <p:cNvPr id="4112" name="Picture 16">
            <a:extLst>
              <a:ext uri="{FF2B5EF4-FFF2-40B4-BE49-F238E27FC236}">
                <a16:creationId xmlns:a16="http://schemas.microsoft.com/office/drawing/2014/main" id="{BE9F2CF4-C32E-0AD0-1FCA-085A2CC9D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646" y="3521730"/>
            <a:ext cx="4572000" cy="2886075"/>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30E12EF9-9A1D-0651-860D-726C5941AC4C}"/>
              </a:ext>
            </a:extLst>
          </p:cNvPr>
          <p:cNvSpPr txBox="1"/>
          <p:nvPr/>
        </p:nvSpPr>
        <p:spPr>
          <a:xfrm>
            <a:off x="1677566" y="3460044"/>
            <a:ext cx="300339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福江島　通信傍受・電子戦サイト</a:t>
            </a:r>
          </a:p>
        </p:txBody>
      </p:sp>
      <p:sp>
        <p:nvSpPr>
          <p:cNvPr id="18" name="テキスト ボックス 17">
            <a:extLst>
              <a:ext uri="{FF2B5EF4-FFF2-40B4-BE49-F238E27FC236}">
                <a16:creationId xmlns:a16="http://schemas.microsoft.com/office/drawing/2014/main" id="{EEBD9AC6-A7B2-03BE-6999-F2EA369A24F7}"/>
              </a:ext>
            </a:extLst>
          </p:cNvPr>
          <p:cNvSpPr txBox="1"/>
          <p:nvPr/>
        </p:nvSpPr>
        <p:spPr>
          <a:xfrm>
            <a:off x="147374" y="6346807"/>
            <a:ext cx="5824661"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http://www7b.biglobe.ne.jp/~chi-tan/news/news101130.html</a:t>
            </a:r>
            <a:endParaRPr lang="ja-JP" altLang="en-US" sz="11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26848EBF-AE97-5133-2ABC-5974C242C17F}"/>
              </a:ext>
            </a:extLst>
          </p:cNvPr>
          <p:cNvSpPr txBox="1"/>
          <p:nvPr/>
        </p:nvSpPr>
        <p:spPr>
          <a:xfrm>
            <a:off x="5972035" y="6340325"/>
            <a:ext cx="5824661"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http://www7b.biglobe.ne.jp/~chi-tan/images/fukue_jflr4a_2.jpg</a:t>
            </a:r>
            <a:endParaRPr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41904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CD8D7D77-8C25-A208-8E02-2C0F16E2FD19}"/>
              </a:ext>
            </a:extLst>
          </p:cNvPr>
          <p:cNvSpPr txBox="1"/>
          <p:nvPr/>
        </p:nvSpPr>
        <p:spPr>
          <a:xfrm>
            <a:off x="2552370" y="545516"/>
            <a:ext cx="1113182" cy="246221"/>
          </a:xfrm>
          <a:prstGeom prst="rect">
            <a:avLst/>
          </a:prstGeom>
          <a:noFill/>
        </p:spPr>
        <p:txBody>
          <a:bodyPr wrap="square" rtlCol="0">
            <a:spAutoFit/>
          </a:bodyPr>
          <a:lstStyle/>
          <a:p>
            <a:pPr algn="ctr"/>
            <a:r>
              <a:rPr kumimoji="1" lang="ja-JP" altLang="en-US" sz="1000" dirty="0">
                <a:solidFill>
                  <a:schemeClr val="bg1">
                    <a:lumMod val="95000"/>
                  </a:schemeClr>
                </a:solidFill>
                <a:latin typeface="BIZ UDPゴシック" panose="020B0400000000000000" pitchFamily="50" charset="-128"/>
                <a:ea typeface="BIZ UDPゴシック" panose="020B0400000000000000" pitchFamily="50" charset="-128"/>
              </a:rPr>
              <a:t>（出所）幻冬舎</a:t>
            </a:r>
          </a:p>
        </p:txBody>
      </p:sp>
      <p:sp>
        <p:nvSpPr>
          <p:cNvPr id="5" name="正方形/長方形 4">
            <a:extLst>
              <a:ext uri="{FF2B5EF4-FFF2-40B4-BE49-F238E27FC236}">
                <a16:creationId xmlns:a16="http://schemas.microsoft.com/office/drawing/2014/main" id="{0CD8358A-F5F9-91BD-205B-EB1E13536197}"/>
              </a:ext>
            </a:extLst>
          </p:cNvPr>
          <p:cNvSpPr/>
          <p:nvPr/>
        </p:nvSpPr>
        <p:spPr>
          <a:xfrm>
            <a:off x="0" y="0"/>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16863ED-F3DE-D731-D205-4A359D71D9B5}"/>
              </a:ext>
            </a:extLst>
          </p:cNvPr>
          <p:cNvSpPr txBox="1"/>
          <p:nvPr/>
        </p:nvSpPr>
        <p:spPr>
          <a:xfrm>
            <a:off x="0" y="2644170"/>
            <a:ext cx="12192000" cy="1569660"/>
          </a:xfrm>
          <a:prstGeom prst="rect">
            <a:avLst/>
          </a:prstGeom>
          <a:noFill/>
        </p:spPr>
        <p:txBody>
          <a:bodyPr wrap="square" rtlCol="0">
            <a:spAutoFit/>
          </a:bodyPr>
          <a:lstStyle/>
          <a:p>
            <a:pPr algn="ctr"/>
            <a:r>
              <a:rPr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フィンランドと日本</a:t>
            </a:r>
            <a:endParaRPr kumimoji="1" lang="ja-JP" altLang="en-US" sz="9600" dirty="0">
              <a:solidFill>
                <a:schemeClr val="bg1">
                  <a:lumMod val="9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78774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6DF98DD-B0C4-80CB-CCDC-BDE8DDEC7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526" y="3241089"/>
            <a:ext cx="2537145" cy="6227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E8DF51E-0A55-E17D-616C-320CC1A1E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3" y="1056156"/>
            <a:ext cx="2930729" cy="19942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fined">
            <a:extLst>
              <a:ext uri="{FF2B5EF4-FFF2-40B4-BE49-F238E27FC236}">
                <a16:creationId xmlns:a16="http://schemas.microsoft.com/office/drawing/2014/main" id="{65A5937F-AF94-FD53-DED0-29482E2DED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632" y="1114320"/>
            <a:ext cx="7133484" cy="549904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5757F23-BDBB-532E-8507-C39893AAD4C8}"/>
              </a:ext>
            </a:extLst>
          </p:cNvPr>
          <p:cNvSpPr txBox="1"/>
          <p:nvPr/>
        </p:nvSpPr>
        <p:spPr>
          <a:xfrm>
            <a:off x="1424147" y="526932"/>
            <a:ext cx="9348131" cy="523220"/>
          </a:xfrm>
          <a:prstGeom prst="rect">
            <a:avLst/>
          </a:prstGeom>
          <a:noFill/>
        </p:spPr>
        <p:txBody>
          <a:bodyPr wrap="square" rtlCol="0">
            <a:spAutoFit/>
          </a:bodyPr>
          <a:lstStyle/>
          <a:p>
            <a:r>
              <a:rPr kumimoji="1" lang="ja-JP" altLang="en-US" sz="2800" b="1" dirty="0">
                <a:latin typeface="BIZ UDPゴシック" panose="020B0400000000000000" pitchFamily="50" charset="-128"/>
                <a:ea typeface="BIZ UDPゴシック" panose="020B0400000000000000" pitchFamily="50" charset="-128"/>
              </a:rPr>
              <a:t>防衛省／陸上自衛隊は次期装輪装甲車に</a:t>
            </a:r>
            <a:r>
              <a:rPr kumimoji="1" lang="en-US" altLang="ja-JP" sz="2800" b="1" dirty="0">
                <a:latin typeface="BIZ UDPゴシック" panose="020B0400000000000000" pitchFamily="50" charset="-128"/>
                <a:ea typeface="BIZ UDPゴシック" panose="020B0400000000000000" pitchFamily="50" charset="-128"/>
              </a:rPr>
              <a:t>Patria</a:t>
            </a:r>
            <a:r>
              <a:rPr kumimoji="1" lang="ja-JP" altLang="en-US" sz="2800" b="1" dirty="0">
                <a:latin typeface="BIZ UDPゴシック" panose="020B0400000000000000" pitchFamily="50" charset="-128"/>
                <a:ea typeface="BIZ UDPゴシック" panose="020B0400000000000000" pitchFamily="50" charset="-128"/>
              </a:rPr>
              <a:t>を選定</a:t>
            </a:r>
          </a:p>
        </p:txBody>
      </p:sp>
      <p:sp>
        <p:nvSpPr>
          <p:cNvPr id="5" name="テキスト ボックス 4">
            <a:extLst>
              <a:ext uri="{FF2B5EF4-FFF2-40B4-BE49-F238E27FC236}">
                <a16:creationId xmlns:a16="http://schemas.microsoft.com/office/drawing/2014/main" id="{696400FC-948B-50F2-39DA-44C1DEF93453}"/>
              </a:ext>
            </a:extLst>
          </p:cNvPr>
          <p:cNvSpPr txBox="1"/>
          <p:nvPr/>
        </p:nvSpPr>
        <p:spPr>
          <a:xfrm>
            <a:off x="5057861" y="6548155"/>
            <a:ext cx="6094602" cy="369332"/>
          </a:xfrm>
          <a:prstGeom prst="rect">
            <a:avLst/>
          </a:prstGeom>
          <a:noFill/>
        </p:spPr>
        <p:txBody>
          <a:bodyPr wrap="square">
            <a:spAutoFit/>
          </a:bodyPr>
          <a:lstStyle/>
          <a:p>
            <a:r>
              <a:rPr lang="en-US" altLang="ja-JP" b="0" i="0" dirty="0">
                <a:solidFill>
                  <a:srgbClr val="222222"/>
                </a:solidFill>
                <a:effectLst/>
                <a:latin typeface="Noto Sans CJK JP"/>
              </a:rPr>
              <a:t>Armored Modular Vehicle Wheeled Armored Personnel Carrier</a:t>
            </a:r>
            <a:endParaRPr lang="ja-JP" altLang="en-US" dirty="0"/>
          </a:p>
        </p:txBody>
      </p:sp>
      <p:sp>
        <p:nvSpPr>
          <p:cNvPr id="9" name="テキスト ボックス 8">
            <a:extLst>
              <a:ext uri="{FF2B5EF4-FFF2-40B4-BE49-F238E27FC236}">
                <a16:creationId xmlns:a16="http://schemas.microsoft.com/office/drawing/2014/main" id="{379B0E2F-F6C4-8121-8AB2-56F6905FFC09}"/>
              </a:ext>
            </a:extLst>
          </p:cNvPr>
          <p:cNvSpPr txBox="1"/>
          <p:nvPr/>
        </p:nvSpPr>
        <p:spPr>
          <a:xfrm>
            <a:off x="1467576" y="59710"/>
            <a:ext cx="9261271" cy="523220"/>
          </a:xfrm>
          <a:prstGeom prst="rect">
            <a:avLst/>
          </a:prstGeom>
          <a:noFill/>
        </p:spPr>
        <p:txBody>
          <a:bodyPr wrap="square">
            <a:spAutoFit/>
          </a:bodyPr>
          <a:lstStyle/>
          <a:p>
            <a:pPr algn="ctr"/>
            <a:r>
              <a:rPr lang="en-US" altLang="ja-JP" sz="2800" b="1" dirty="0">
                <a:latin typeface="BIZ UDPゴシック" panose="020B0400000000000000" pitchFamily="50" charset="-128"/>
                <a:ea typeface="BIZ UDPゴシック" panose="020B0400000000000000" pitchFamily="50" charset="-128"/>
              </a:rPr>
              <a:t>Japanese Army selects Finland's Patria</a:t>
            </a:r>
            <a:endParaRPr lang="ja-JP" altLang="en-US" sz="2800" b="1" dirty="0">
              <a:latin typeface="BIZ UDPゴシック" panose="020B0400000000000000" pitchFamily="50" charset="-128"/>
              <a:ea typeface="BIZ UDPゴシック" panose="020B0400000000000000" pitchFamily="50" charset="-128"/>
            </a:endParaRPr>
          </a:p>
        </p:txBody>
      </p:sp>
      <p:pic>
        <p:nvPicPr>
          <p:cNvPr id="10" name="Picture 8" descr="JGSDF Finnish armoured vehicle patria AMVxp Part 1 - YouTube">
            <a:extLst>
              <a:ext uri="{FF2B5EF4-FFF2-40B4-BE49-F238E27FC236}">
                <a16:creationId xmlns:a16="http://schemas.microsoft.com/office/drawing/2014/main" id="{50A52622-7C78-DB75-F03B-82559CD547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36" y="4231123"/>
            <a:ext cx="4254004" cy="238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911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なぜ敗れた？機動装甲車(仮)の惜しすぎる評価とは | 海洋国防アカデミー">
            <a:extLst>
              <a:ext uri="{FF2B5EF4-FFF2-40B4-BE49-F238E27FC236}">
                <a16:creationId xmlns:a16="http://schemas.microsoft.com/office/drawing/2014/main" id="{6974E842-2D96-B1B5-D32C-3A1A998E7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8" y="2698459"/>
            <a:ext cx="6056502" cy="40376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陸自の｢機動戦闘車｣調達は予算のムダ遣いだ 陸自機甲科の失業対策が主目的？ | 日本の防衛は大丈夫か | 東洋経済オンライン">
            <a:extLst>
              <a:ext uri="{FF2B5EF4-FFF2-40B4-BE49-F238E27FC236}">
                <a16:creationId xmlns:a16="http://schemas.microsoft.com/office/drawing/2014/main" id="{69A7710A-C353-286F-2BF5-E20F6CB23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428" y="154060"/>
            <a:ext cx="5868184" cy="33693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防衛省は16式機動戦闘車の技術を利用し、新たな共通戦術装輪車を量産することを公表。96式装輪装甲車の後継には、フィンランドのパトリア社製AMVが選ばれている。  - YouTube">
            <a:extLst>
              <a:ext uri="{FF2B5EF4-FFF2-40B4-BE49-F238E27FC236}">
                <a16:creationId xmlns:a16="http://schemas.microsoft.com/office/drawing/2014/main" id="{F9BDCF94-BDDA-170D-5D70-82B72B43D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075" y="566039"/>
            <a:ext cx="3579128" cy="20043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ゆっくり解説・軍事News】【次世代兵器開発】 陸自ついに三菱重工設計の16式機動戦闘車ベース量産体制日本製鋼所の新挑戦か！陸自に新型装輪装甲車が続々登場新たなる矢【スペシャル・特集】  - YouTube">
            <a:extLst>
              <a:ext uri="{FF2B5EF4-FFF2-40B4-BE49-F238E27FC236}">
                <a16:creationId xmlns:a16="http://schemas.microsoft.com/office/drawing/2014/main" id="{6F047C8C-37CC-04A1-5686-23901B414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0974" y="3614549"/>
            <a:ext cx="4202885" cy="3152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126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2FE4CA5-CA34-06FF-E5CE-6E008622AA05}"/>
              </a:ext>
            </a:extLst>
          </p:cNvPr>
          <p:cNvPicPr>
            <a:picLocks noChangeAspect="1"/>
          </p:cNvPicPr>
          <p:nvPr/>
        </p:nvPicPr>
        <p:blipFill>
          <a:blip r:embed="rId2"/>
          <a:stretch>
            <a:fillRect/>
          </a:stretch>
        </p:blipFill>
        <p:spPr>
          <a:xfrm>
            <a:off x="117444" y="1269404"/>
            <a:ext cx="11783591" cy="5164951"/>
          </a:xfrm>
          <a:prstGeom prst="rect">
            <a:avLst/>
          </a:prstGeom>
        </p:spPr>
      </p:pic>
      <p:sp>
        <p:nvSpPr>
          <p:cNvPr id="4" name="テキスト ボックス 3">
            <a:extLst>
              <a:ext uri="{FF2B5EF4-FFF2-40B4-BE49-F238E27FC236}">
                <a16:creationId xmlns:a16="http://schemas.microsoft.com/office/drawing/2014/main" id="{5286D41E-BA6A-B143-00D8-2ABD02CB5981}"/>
              </a:ext>
            </a:extLst>
          </p:cNvPr>
          <p:cNvSpPr txBox="1"/>
          <p:nvPr/>
        </p:nvSpPr>
        <p:spPr>
          <a:xfrm>
            <a:off x="0" y="125836"/>
            <a:ext cx="12192000" cy="523220"/>
          </a:xfrm>
          <a:prstGeom prst="rect">
            <a:avLst/>
          </a:prstGeom>
          <a:noFill/>
        </p:spPr>
        <p:txBody>
          <a:bodyPr wrap="square" rtlCol="0">
            <a:spAutoFit/>
          </a:bodyPr>
          <a:lstStyle/>
          <a:p>
            <a:pPr algn="ctr"/>
            <a:r>
              <a:rPr kumimoji="1" lang="en-US" altLang="ja-JP" sz="2800" b="1" dirty="0">
                <a:latin typeface="BIZ UDPゴシック" panose="020B0400000000000000" pitchFamily="50" charset="-128"/>
                <a:ea typeface="BIZ UDPゴシック" panose="020B0400000000000000" pitchFamily="50" charset="-128"/>
              </a:rPr>
              <a:t>Patria</a:t>
            </a:r>
            <a:r>
              <a:rPr kumimoji="1" lang="ja-JP" altLang="en-US" sz="2800" b="1" dirty="0">
                <a:latin typeface="BIZ UDPゴシック" panose="020B0400000000000000" pitchFamily="50" charset="-128"/>
                <a:ea typeface="BIZ UDPゴシック" panose="020B0400000000000000" pitchFamily="50" charset="-128"/>
              </a:rPr>
              <a:t>は、三井グループ企業である「日本製鋼所」がランセンス生産</a:t>
            </a:r>
          </a:p>
        </p:txBody>
      </p:sp>
      <p:sp>
        <p:nvSpPr>
          <p:cNvPr id="6" name="テキスト ボックス 5">
            <a:extLst>
              <a:ext uri="{FF2B5EF4-FFF2-40B4-BE49-F238E27FC236}">
                <a16:creationId xmlns:a16="http://schemas.microsoft.com/office/drawing/2014/main" id="{C0744949-8729-F66E-8F91-4EC904F79613}"/>
              </a:ext>
            </a:extLst>
          </p:cNvPr>
          <p:cNvSpPr txBox="1"/>
          <p:nvPr/>
        </p:nvSpPr>
        <p:spPr>
          <a:xfrm>
            <a:off x="0" y="649056"/>
            <a:ext cx="12192000" cy="461665"/>
          </a:xfrm>
          <a:prstGeom prst="rect">
            <a:avLst/>
          </a:prstGeom>
          <a:noFill/>
        </p:spPr>
        <p:txBody>
          <a:bodyPr wrap="square">
            <a:spAutoFit/>
          </a:bodyPr>
          <a:lstStyle/>
          <a:p>
            <a:pPr algn="ctr"/>
            <a:r>
              <a:rPr lang="en-US" altLang="ja-JP" sz="2400" b="1" dirty="0">
                <a:latin typeface="BIZ UDPゴシック" panose="020B0400000000000000" pitchFamily="50" charset="-128"/>
                <a:ea typeface="BIZ UDPゴシック" panose="020B0400000000000000" pitchFamily="50" charset="-128"/>
              </a:rPr>
              <a:t>Licensed production by </a:t>
            </a:r>
            <a:r>
              <a:rPr lang="en-US" altLang="ja-JP" sz="2400" b="1" dirty="0">
                <a:solidFill>
                  <a:schemeClr val="accent6">
                    <a:lumMod val="75000"/>
                  </a:schemeClr>
                </a:solidFill>
                <a:latin typeface="BIZ UDPゴシック" panose="020B0400000000000000" pitchFamily="50" charset="-128"/>
                <a:ea typeface="BIZ UDPゴシック" panose="020B0400000000000000" pitchFamily="50" charset="-128"/>
              </a:rPr>
              <a:t>Japan Steel Works</a:t>
            </a:r>
            <a:r>
              <a:rPr lang="en-US" altLang="ja-JP" sz="2400" b="1" dirty="0">
                <a:latin typeface="BIZ UDPゴシック" panose="020B0400000000000000" pitchFamily="50" charset="-128"/>
                <a:ea typeface="BIZ UDPゴシック" panose="020B0400000000000000" pitchFamily="50" charset="-128"/>
              </a:rPr>
              <a:t>, a Mitsui group company</a:t>
            </a:r>
            <a:endParaRPr lang="ja-JP" altLang="en-US" sz="2400" b="1" dirty="0">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28F8AAE2-073D-8332-2D4C-B612601D3B38}"/>
              </a:ext>
            </a:extLst>
          </p:cNvPr>
          <p:cNvPicPr>
            <a:picLocks noChangeAspect="1"/>
          </p:cNvPicPr>
          <p:nvPr/>
        </p:nvPicPr>
        <p:blipFill>
          <a:blip r:embed="rId3"/>
          <a:stretch>
            <a:fillRect/>
          </a:stretch>
        </p:blipFill>
        <p:spPr>
          <a:xfrm>
            <a:off x="10048875" y="4714875"/>
            <a:ext cx="2143125" cy="2143125"/>
          </a:xfrm>
          <a:prstGeom prst="rect">
            <a:avLst/>
          </a:prstGeom>
        </p:spPr>
      </p:pic>
      <p:sp>
        <p:nvSpPr>
          <p:cNvPr id="14" name="テキスト ボックス 13">
            <a:extLst>
              <a:ext uri="{FF2B5EF4-FFF2-40B4-BE49-F238E27FC236}">
                <a16:creationId xmlns:a16="http://schemas.microsoft.com/office/drawing/2014/main" id="{AF9C9DB3-6058-CD04-12D4-40F9CB87C7CB}"/>
              </a:ext>
            </a:extLst>
          </p:cNvPr>
          <p:cNvSpPr txBox="1"/>
          <p:nvPr/>
        </p:nvSpPr>
        <p:spPr>
          <a:xfrm>
            <a:off x="1652629" y="6488668"/>
            <a:ext cx="8168779" cy="369332"/>
          </a:xfrm>
          <a:prstGeom prst="rect">
            <a:avLst/>
          </a:prstGeom>
          <a:noFill/>
        </p:spPr>
        <p:txBody>
          <a:bodyPr wrap="square">
            <a:spAutoFit/>
          </a:bodyPr>
          <a:lstStyle/>
          <a:p>
            <a:r>
              <a:rPr lang="en-US" altLang="ja-JP" dirty="0">
                <a:latin typeface="72 Black" panose="020B0A04030603020204" pitchFamily="34" charset="0"/>
                <a:cs typeface="72 Black" panose="020B0A04030603020204" pitchFamily="34" charset="0"/>
              </a:rPr>
              <a:t>https://www.jsw.co.jp/en/news/details/20230904143802.html</a:t>
            </a:r>
            <a:endParaRPr lang="ja-JP" altLang="en-US" dirty="0">
              <a:latin typeface="72 Black" panose="020B0A04030603020204" pitchFamily="34" charset="0"/>
              <a:cs typeface="72 Black" panose="020B0A04030603020204" pitchFamily="34" charset="0"/>
            </a:endParaRPr>
          </a:p>
        </p:txBody>
      </p:sp>
      <p:sp>
        <p:nvSpPr>
          <p:cNvPr id="2" name="テキスト ボックス 1">
            <a:extLst>
              <a:ext uri="{FF2B5EF4-FFF2-40B4-BE49-F238E27FC236}">
                <a16:creationId xmlns:a16="http://schemas.microsoft.com/office/drawing/2014/main" id="{0FA5126E-E73B-1F40-09FD-2D0762D10F53}"/>
              </a:ext>
            </a:extLst>
          </p:cNvPr>
          <p:cNvSpPr txBox="1"/>
          <p:nvPr/>
        </p:nvSpPr>
        <p:spPr>
          <a:xfrm>
            <a:off x="3546389" y="2261021"/>
            <a:ext cx="6637057" cy="646331"/>
          </a:xfrm>
          <a:prstGeom prst="rect">
            <a:avLst/>
          </a:prstGeom>
          <a:noFill/>
          <a:ln>
            <a:solidFill>
              <a:srgbClr val="C00000"/>
            </a:solidFill>
          </a:ln>
        </p:spPr>
        <p:txBody>
          <a:bodyPr wrap="square" rtlCol="0">
            <a:spAutoFit/>
          </a:bodyPr>
          <a:lstStyle/>
          <a:p>
            <a:pPr algn="ctr"/>
            <a:r>
              <a:rPr kumimoji="1" lang="ja-JP" altLang="en-US" sz="3600" b="1"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総額</a:t>
            </a:r>
            <a:r>
              <a:rPr kumimoji="1" lang="en-US" altLang="ja-JP" sz="3600" b="1"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7,800</a:t>
            </a:r>
            <a:r>
              <a:rPr kumimoji="1" lang="ja-JP" altLang="en-US" sz="3600" b="1"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億円を超える契約</a:t>
            </a:r>
          </a:p>
        </p:txBody>
      </p:sp>
    </p:spTree>
    <p:extLst>
      <p:ext uri="{BB962C8B-B14F-4D97-AF65-F5344CB8AC3E}">
        <p14:creationId xmlns:p14="http://schemas.microsoft.com/office/powerpoint/2010/main" val="2208590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ロシアの脅威再び・フィンランド陸軍の戦力とは【弾丸デスマーチ】 【ゆっくり解説】">
            <a:extLst>
              <a:ext uri="{FF2B5EF4-FFF2-40B4-BE49-F238E27FC236}">
                <a16:creationId xmlns:a16="http://schemas.microsoft.com/office/drawing/2014/main" id="{2ED99DA8-C37B-3AF2-C722-8C7D5E413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573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ソビエトによる対日戦準備</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83B63A84-BE40-DFB4-782B-162D3F9ACEAA}"/>
              </a:ext>
            </a:extLst>
          </p:cNvPr>
          <p:cNvSpPr txBox="1"/>
          <p:nvPr/>
        </p:nvSpPr>
        <p:spPr>
          <a:xfrm>
            <a:off x="378780" y="1051434"/>
            <a:ext cx="11434439" cy="5016758"/>
          </a:xfrm>
          <a:prstGeom prst="rect">
            <a:avLst/>
          </a:prstGeom>
          <a:noFill/>
        </p:spPr>
        <p:txBody>
          <a:bodyPr wrap="square">
            <a:spAutoFit/>
          </a:bodyPr>
          <a:lstStyle/>
          <a:p>
            <a:r>
              <a:rPr lang="ja-JP" altLang="en-US" sz="3200" dirty="0">
                <a:latin typeface="BIZ UDPゴシック" panose="020B0400000000000000" pitchFamily="50" charset="-128"/>
                <a:ea typeface="BIZ UDPゴシック" panose="020B0400000000000000" pitchFamily="50" charset="-128"/>
              </a:rPr>
              <a:t>●</a:t>
            </a:r>
            <a:r>
              <a:rPr lang="en-US" altLang="ja-JP" sz="3200" u="sng" dirty="0">
                <a:latin typeface="BIZ UDPゴシック" panose="020B0400000000000000" pitchFamily="50" charset="-128"/>
                <a:ea typeface="BIZ UDPゴシック" panose="020B0400000000000000" pitchFamily="50" charset="-128"/>
              </a:rPr>
              <a:t>1937</a:t>
            </a:r>
            <a:r>
              <a:rPr lang="ja-JP" altLang="en-US" sz="3200" u="sng" dirty="0">
                <a:latin typeface="BIZ UDPゴシック" panose="020B0400000000000000" pitchFamily="50" charset="-128"/>
                <a:ea typeface="BIZ UDPゴシック" panose="020B0400000000000000" pitchFamily="50" charset="-128"/>
              </a:rPr>
              <a:t>年</a:t>
            </a:r>
            <a:r>
              <a:rPr lang="ja-JP" altLang="en-US" sz="3200" dirty="0">
                <a:latin typeface="BIZ UDPゴシック" panose="020B0400000000000000" pitchFamily="50" charset="-128"/>
                <a:ea typeface="BIZ UDPゴシック" panose="020B0400000000000000" pitchFamily="50" charset="-128"/>
              </a:rPr>
              <a:t>、</a:t>
            </a:r>
            <a:r>
              <a:rPr lang="ja-JP" altLang="en-US" sz="3200" b="1" dirty="0">
                <a:latin typeface="BIZ UDPゴシック" panose="020B0400000000000000" pitchFamily="50" charset="-128"/>
                <a:ea typeface="BIZ UDPゴシック" panose="020B0400000000000000" pitchFamily="50" charset="-128"/>
              </a:rPr>
              <a:t>対日戦</a:t>
            </a:r>
            <a:r>
              <a:rPr lang="ja-JP" altLang="en-US" sz="3200" dirty="0">
                <a:latin typeface="BIZ UDPゴシック" panose="020B0400000000000000" pitchFamily="50" charset="-128"/>
                <a:ea typeface="BIZ UDPゴシック" panose="020B0400000000000000" pitchFamily="50" charset="-128"/>
              </a:rPr>
              <a:t>、東京空襲をテーマにした</a:t>
            </a:r>
            <a:r>
              <a:rPr lang="en-US" altLang="ja-JP" sz="3200" dirty="0">
                <a:latin typeface="BIZ UDPゴシック" panose="020B0400000000000000" pitchFamily="50" charset="-128"/>
                <a:ea typeface="BIZ UDPゴシック" panose="020B0400000000000000" pitchFamily="50" charset="-128"/>
              </a:rPr>
              <a:t>『</a:t>
            </a:r>
            <a:r>
              <a:rPr lang="ja-JP" altLang="en-US" sz="3200" dirty="0">
                <a:latin typeface="BIZ UDPゴシック" panose="020B0400000000000000" pitchFamily="50" charset="-128"/>
                <a:ea typeface="BIZ UDPゴシック" panose="020B0400000000000000" pitchFamily="50" charset="-128"/>
              </a:rPr>
              <a:t>極東にて</a:t>
            </a:r>
            <a:r>
              <a:rPr lang="en-US" altLang="ja-JP" sz="3200" dirty="0">
                <a:latin typeface="BIZ UDPゴシック" panose="020B0400000000000000" pitchFamily="50" charset="-128"/>
                <a:ea typeface="BIZ UDPゴシック" panose="020B0400000000000000" pitchFamily="50" charset="-128"/>
              </a:rPr>
              <a:t>』</a:t>
            </a:r>
            <a:r>
              <a:rPr lang="ja-JP" altLang="en-US" sz="3200" dirty="0">
                <a:latin typeface="BIZ UDPゴシック" panose="020B0400000000000000" pitchFamily="50" charset="-128"/>
                <a:ea typeface="BIZ UDPゴシック" panose="020B0400000000000000" pitchFamily="50" charset="-128"/>
              </a:rPr>
              <a:t>刊行</a:t>
            </a:r>
            <a:endParaRPr lang="en-US" altLang="ja-JP" sz="3200" dirty="0">
              <a:latin typeface="BIZ UDPゴシック" panose="020B0400000000000000" pitchFamily="50" charset="-128"/>
              <a:ea typeface="BIZ UDPゴシック" panose="020B0400000000000000" pitchFamily="50" charset="-128"/>
            </a:endParaRPr>
          </a:p>
          <a:p>
            <a:r>
              <a:rPr lang="en-US" altLang="ja-JP" sz="3200" dirty="0">
                <a:latin typeface="BIZ UDPゴシック" panose="020B0400000000000000" pitchFamily="50" charset="-128"/>
                <a:ea typeface="BIZ UDPゴシック" panose="020B0400000000000000" pitchFamily="50" charset="-128"/>
              </a:rPr>
              <a:t>	</a:t>
            </a:r>
            <a:r>
              <a:rPr lang="ja-JP" altLang="en-US" sz="3200" dirty="0">
                <a:latin typeface="BIZ UDPゴシック" panose="020B0400000000000000" pitchFamily="50" charset="-128"/>
                <a:ea typeface="BIZ UDPゴシック" panose="020B0400000000000000" pitchFamily="50" charset="-128"/>
              </a:rPr>
              <a:t>著者は</a:t>
            </a:r>
            <a:r>
              <a:rPr lang="en-US" altLang="ja-JP" sz="3200" dirty="0">
                <a:latin typeface="BIZ UDPゴシック" panose="020B0400000000000000" pitchFamily="50" charset="-128"/>
                <a:ea typeface="BIZ UDPゴシック" panose="020B0400000000000000" pitchFamily="50" charset="-128"/>
              </a:rPr>
              <a:t>『</a:t>
            </a:r>
            <a:r>
              <a:rPr lang="ja-JP" altLang="en-US" sz="3200" dirty="0">
                <a:latin typeface="BIZ UDPゴシック" panose="020B0400000000000000" pitchFamily="50" charset="-128"/>
                <a:ea typeface="BIZ UDPゴシック" panose="020B0400000000000000" pitchFamily="50" charset="-128"/>
              </a:rPr>
              <a:t>アレクサンドル・ネフスキー</a:t>
            </a:r>
            <a:r>
              <a:rPr lang="en-US" altLang="ja-JP" sz="3200" dirty="0">
                <a:latin typeface="BIZ UDPゴシック" panose="020B0400000000000000" pitchFamily="50" charset="-128"/>
                <a:ea typeface="BIZ UDPゴシック" panose="020B0400000000000000" pitchFamily="50" charset="-128"/>
              </a:rPr>
              <a:t>』</a:t>
            </a:r>
          </a:p>
          <a:p>
            <a:r>
              <a:rPr lang="ja-JP" altLang="en-US" sz="3200" dirty="0">
                <a:latin typeface="BIZ UDPゴシック" panose="020B0400000000000000" pitchFamily="50" charset="-128"/>
                <a:ea typeface="BIZ UDPゴシック" panose="020B0400000000000000" pitchFamily="50" charset="-128"/>
              </a:rPr>
              <a:t>　　　 脚本家ピョートル・パヴレンコ </a:t>
            </a:r>
          </a:p>
          <a:p>
            <a:r>
              <a:rPr lang="ja-JP" altLang="en-US" sz="3200" dirty="0">
                <a:latin typeface="BIZ UDPゴシック" panose="020B0400000000000000" pitchFamily="50" charset="-128"/>
                <a:ea typeface="BIZ UDPゴシック" panose="020B0400000000000000" pitchFamily="50" charset="-128"/>
              </a:rPr>
              <a:t>●</a:t>
            </a:r>
            <a:r>
              <a:rPr lang="en-US" altLang="ja-JP" sz="3200" u="sng" dirty="0">
                <a:latin typeface="BIZ UDPゴシック" panose="020B0400000000000000" pitchFamily="50" charset="-128"/>
                <a:ea typeface="BIZ UDPゴシック" panose="020B0400000000000000" pitchFamily="50" charset="-128"/>
              </a:rPr>
              <a:t>1937</a:t>
            </a:r>
            <a:r>
              <a:rPr lang="ja-JP" altLang="en-US" sz="3200" u="sng" dirty="0">
                <a:latin typeface="BIZ UDPゴシック" panose="020B0400000000000000" pitchFamily="50" charset="-128"/>
                <a:ea typeface="BIZ UDPゴシック" panose="020B0400000000000000" pitchFamily="50" charset="-128"/>
              </a:rPr>
              <a:t>年</a:t>
            </a:r>
            <a:r>
              <a:rPr lang="en-US" altLang="ja-JP" sz="3200" u="sng" dirty="0">
                <a:latin typeface="BIZ UDPゴシック" panose="020B0400000000000000" pitchFamily="50" charset="-128"/>
                <a:ea typeface="BIZ UDPゴシック" panose="020B0400000000000000" pitchFamily="50" charset="-128"/>
              </a:rPr>
              <a:t>11</a:t>
            </a:r>
            <a:r>
              <a:rPr lang="ja-JP" altLang="en-US" sz="3200" u="sng" dirty="0">
                <a:latin typeface="BIZ UDPゴシック" panose="020B0400000000000000" pitchFamily="50" charset="-128"/>
                <a:ea typeface="BIZ UDPゴシック" panose="020B0400000000000000" pitchFamily="50" charset="-128"/>
              </a:rPr>
              <a:t>月</a:t>
            </a:r>
            <a:r>
              <a:rPr lang="ja-JP" altLang="en-US" sz="3200" dirty="0">
                <a:latin typeface="BIZ UDPゴシック" panose="020B0400000000000000" pitchFamily="50" charset="-128"/>
                <a:ea typeface="BIZ UDPゴシック" panose="020B0400000000000000" pitchFamily="50" charset="-128"/>
              </a:rPr>
              <a:t>　　 </a:t>
            </a:r>
            <a:r>
              <a:rPr lang="ja-JP" altLang="en-US" sz="3200" b="1" dirty="0">
                <a:latin typeface="BIZ UDPゴシック" panose="020B0400000000000000" pitchFamily="50" charset="-128"/>
                <a:ea typeface="BIZ UDPゴシック" panose="020B0400000000000000" pitchFamily="50" charset="-128"/>
              </a:rPr>
              <a:t>赤軍増強計画</a:t>
            </a:r>
            <a:endParaRPr lang="en-US" altLang="ja-JP" sz="3200" b="1" dirty="0">
              <a:latin typeface="BIZ UDPゴシック" panose="020B0400000000000000" pitchFamily="50" charset="-128"/>
              <a:ea typeface="BIZ UDPゴシック" panose="020B0400000000000000" pitchFamily="50" charset="-128"/>
            </a:endParaRPr>
          </a:p>
          <a:p>
            <a:r>
              <a:rPr lang="ja-JP" altLang="en-US" sz="3200" dirty="0">
                <a:latin typeface="BIZ UDPゴシック" panose="020B0400000000000000" pitchFamily="50" charset="-128"/>
                <a:ea typeface="BIZ UDPゴシック" panose="020B0400000000000000" pitchFamily="50" charset="-128"/>
              </a:rPr>
              <a:t>●</a:t>
            </a:r>
            <a:r>
              <a:rPr lang="en-US" altLang="ja-JP" sz="3200" u="sng" dirty="0">
                <a:latin typeface="BIZ UDPゴシック" panose="020B0400000000000000" pitchFamily="50" charset="-128"/>
                <a:ea typeface="BIZ UDPゴシック" panose="020B0400000000000000" pitchFamily="50" charset="-128"/>
              </a:rPr>
              <a:t>1938</a:t>
            </a:r>
            <a:r>
              <a:rPr lang="ja-JP" altLang="en-US" sz="3200" u="sng" dirty="0">
                <a:latin typeface="BIZ UDPゴシック" panose="020B0400000000000000" pitchFamily="50" charset="-128"/>
                <a:ea typeface="BIZ UDPゴシック" panose="020B0400000000000000" pitchFamily="50" charset="-128"/>
              </a:rPr>
              <a:t>年</a:t>
            </a:r>
            <a:r>
              <a:rPr lang="en-US" altLang="ja-JP" sz="3200" u="sng" dirty="0">
                <a:latin typeface="BIZ UDPゴシック" panose="020B0400000000000000" pitchFamily="50" charset="-128"/>
                <a:ea typeface="BIZ UDPゴシック" panose="020B0400000000000000" pitchFamily="50" charset="-128"/>
              </a:rPr>
              <a:t>1</a:t>
            </a:r>
            <a:r>
              <a:rPr lang="ja-JP" altLang="en-US" sz="3200" u="sng" dirty="0">
                <a:latin typeface="BIZ UDPゴシック" panose="020B0400000000000000" pitchFamily="50" charset="-128"/>
                <a:ea typeface="BIZ UDPゴシック" panose="020B0400000000000000" pitchFamily="50" charset="-128"/>
              </a:rPr>
              <a:t>月</a:t>
            </a:r>
            <a:r>
              <a:rPr lang="en-US" altLang="ja-JP" sz="3200" u="sng" dirty="0">
                <a:latin typeface="BIZ UDPゴシック" panose="020B0400000000000000" pitchFamily="50" charset="-128"/>
                <a:ea typeface="BIZ UDPゴシック" panose="020B0400000000000000" pitchFamily="50" charset="-128"/>
              </a:rPr>
              <a:t>1</a:t>
            </a:r>
            <a:r>
              <a:rPr lang="ja-JP" altLang="en-US" sz="3200" u="sng" dirty="0">
                <a:latin typeface="BIZ UDPゴシック" panose="020B0400000000000000" pitchFamily="50" charset="-128"/>
                <a:ea typeface="BIZ UDPゴシック" panose="020B0400000000000000" pitchFamily="50" charset="-128"/>
              </a:rPr>
              <a:t>日</a:t>
            </a:r>
            <a:r>
              <a:rPr lang="ja-JP" altLang="en-US" sz="3200" dirty="0">
                <a:latin typeface="BIZ UDPゴシック" panose="020B0400000000000000" pitchFamily="50" charset="-128"/>
                <a:ea typeface="BIZ UDPゴシック" panose="020B0400000000000000" pitchFamily="50" charset="-128"/>
              </a:rPr>
              <a:t>　</a:t>
            </a:r>
            <a:r>
              <a:rPr lang="ja-JP" altLang="en-US" sz="3200" b="1" dirty="0">
                <a:latin typeface="BIZ UDPゴシック" panose="020B0400000000000000" pitchFamily="50" charset="-128"/>
                <a:ea typeface="BIZ UDPゴシック" panose="020B0400000000000000" pitchFamily="50" charset="-128"/>
              </a:rPr>
              <a:t>平時定員</a:t>
            </a:r>
            <a:r>
              <a:rPr lang="en-US" altLang="ja-JP" sz="3200" dirty="0">
                <a:latin typeface="BIZ UDPゴシック" panose="020B0400000000000000" pitchFamily="50" charset="-128"/>
                <a:ea typeface="BIZ UDPゴシック" panose="020B0400000000000000" pitchFamily="50" charset="-128"/>
              </a:rPr>
              <a:t>160</a:t>
            </a:r>
            <a:r>
              <a:rPr lang="ja-JP" altLang="en-US" sz="3200" dirty="0">
                <a:latin typeface="BIZ UDPゴシック" panose="020B0400000000000000" pitchFamily="50" charset="-128"/>
                <a:ea typeface="BIZ UDPゴシック" panose="020B0400000000000000" pitchFamily="50" charset="-128"/>
              </a:rPr>
              <a:t>万人</a:t>
            </a:r>
            <a:endParaRPr lang="en-US" altLang="ja-JP" sz="3200" dirty="0">
              <a:latin typeface="BIZ UDPゴシック" panose="020B0400000000000000" pitchFamily="50" charset="-128"/>
              <a:ea typeface="BIZ UDPゴシック" panose="020B0400000000000000" pitchFamily="50" charset="-128"/>
            </a:endParaRPr>
          </a:p>
          <a:p>
            <a:r>
              <a:rPr lang="en-US" altLang="ja-JP" sz="3200" dirty="0">
                <a:latin typeface="BIZ UDPゴシック" panose="020B0400000000000000" pitchFamily="50" charset="-128"/>
                <a:ea typeface="BIZ UDPゴシック" panose="020B0400000000000000" pitchFamily="50" charset="-128"/>
              </a:rPr>
              <a:t>	</a:t>
            </a:r>
            <a:r>
              <a:rPr lang="ja-JP" altLang="en-US" sz="3200" b="1" dirty="0">
                <a:latin typeface="BIZ UDPゴシック" panose="020B0400000000000000" pitchFamily="50" charset="-128"/>
                <a:ea typeface="BIZ UDPゴシック" panose="020B0400000000000000" pitchFamily="50" charset="-128"/>
              </a:rPr>
              <a:t>動員時計画</a:t>
            </a:r>
            <a:r>
              <a:rPr lang="en-US" altLang="ja-JP" sz="3200" dirty="0">
                <a:latin typeface="BIZ UDPゴシック" panose="020B0400000000000000" pitchFamily="50" charset="-128"/>
                <a:ea typeface="BIZ UDPゴシック" panose="020B0400000000000000" pitchFamily="50" charset="-128"/>
              </a:rPr>
              <a:t>650</a:t>
            </a:r>
            <a:r>
              <a:rPr lang="ja-JP" altLang="en-US" sz="3200" dirty="0">
                <a:latin typeface="BIZ UDPゴシック" panose="020B0400000000000000" pitchFamily="50" charset="-128"/>
                <a:ea typeface="BIZ UDPゴシック" panose="020B0400000000000000" pitchFamily="50" charset="-128"/>
              </a:rPr>
              <a:t>万人（うち極東</a:t>
            </a:r>
            <a:r>
              <a:rPr lang="en-US" altLang="ja-JP" sz="3200" dirty="0">
                <a:latin typeface="BIZ UDPゴシック" panose="020B0400000000000000" pitchFamily="50" charset="-128"/>
                <a:ea typeface="BIZ UDPゴシック" panose="020B0400000000000000" pitchFamily="50" charset="-128"/>
              </a:rPr>
              <a:t>141</a:t>
            </a:r>
            <a:r>
              <a:rPr lang="ja-JP" altLang="en-US" sz="3200" dirty="0">
                <a:latin typeface="BIZ UDPゴシック" panose="020B0400000000000000" pitchFamily="50" charset="-128"/>
                <a:ea typeface="BIZ UDPゴシック" panose="020B0400000000000000" pitchFamily="50" charset="-128"/>
              </a:rPr>
              <a:t>万人）</a:t>
            </a:r>
            <a:endParaRPr lang="en-US" altLang="ja-JP" sz="3200" dirty="0">
              <a:latin typeface="BIZ UDPゴシック" panose="020B0400000000000000" pitchFamily="50" charset="-128"/>
              <a:ea typeface="BIZ UDPゴシック" panose="020B0400000000000000" pitchFamily="50" charset="-128"/>
            </a:endParaRPr>
          </a:p>
          <a:p>
            <a:r>
              <a:rPr lang="ja-JP" altLang="en-US" sz="3200" dirty="0">
                <a:latin typeface="BIZ UDPゴシック" panose="020B0400000000000000" pitchFamily="50" charset="-128"/>
                <a:ea typeface="BIZ UDPゴシック" panose="020B0400000000000000" pitchFamily="50" charset="-128"/>
              </a:rPr>
              <a:t>●</a:t>
            </a:r>
            <a:r>
              <a:rPr lang="en-US" altLang="ja-JP" sz="3200" u="sng" dirty="0">
                <a:latin typeface="BIZ UDPゴシック" panose="020B0400000000000000" pitchFamily="50" charset="-128"/>
                <a:ea typeface="BIZ UDPゴシック" panose="020B0400000000000000" pitchFamily="50" charset="-128"/>
              </a:rPr>
              <a:t>1938</a:t>
            </a:r>
            <a:r>
              <a:rPr lang="ja-JP" altLang="en-US" sz="3200" u="sng" dirty="0">
                <a:latin typeface="BIZ UDPゴシック" panose="020B0400000000000000" pitchFamily="50" charset="-128"/>
                <a:ea typeface="BIZ UDPゴシック" panose="020B0400000000000000" pitchFamily="50" charset="-128"/>
              </a:rPr>
              <a:t>年</a:t>
            </a:r>
            <a:r>
              <a:rPr lang="en-US" altLang="ja-JP" sz="3200" u="sng" dirty="0">
                <a:latin typeface="BIZ UDPゴシック" panose="020B0400000000000000" pitchFamily="50" charset="-128"/>
                <a:ea typeface="BIZ UDPゴシック" panose="020B0400000000000000" pitchFamily="50" charset="-128"/>
              </a:rPr>
              <a:t>3</a:t>
            </a:r>
            <a:r>
              <a:rPr lang="ja-JP" altLang="en-US" sz="3200" u="sng" dirty="0">
                <a:latin typeface="BIZ UDPゴシック" panose="020B0400000000000000" pitchFamily="50" charset="-128"/>
                <a:ea typeface="BIZ UDPゴシック" panose="020B0400000000000000" pitchFamily="50" charset="-128"/>
              </a:rPr>
              <a:t>月</a:t>
            </a:r>
            <a:r>
              <a:rPr lang="ja-JP" altLang="en-US" sz="3200" b="1" u="sng" dirty="0">
                <a:latin typeface="BIZ UDPゴシック" panose="020B0400000000000000" pitchFamily="50" charset="-128"/>
                <a:ea typeface="BIZ UDPゴシック" panose="020B0400000000000000" pitchFamily="50" charset="-128"/>
              </a:rPr>
              <a:t>作戦計画</a:t>
            </a:r>
            <a:r>
              <a:rPr lang="ja-JP" altLang="en-US" sz="3200" b="1" dirty="0">
                <a:latin typeface="BIZ UDPゴシック" panose="020B0400000000000000" pitchFamily="50" charset="-128"/>
                <a:ea typeface="BIZ UDPゴシック" panose="020B0400000000000000" pitchFamily="50" charset="-128"/>
              </a:rPr>
              <a:t>　対欧州及び対極東二正面作戦 </a:t>
            </a:r>
            <a:endParaRPr lang="en-US" altLang="ja-JP" sz="3200" b="1" dirty="0">
              <a:latin typeface="BIZ UDPゴシック" panose="020B0400000000000000" pitchFamily="50" charset="-128"/>
              <a:ea typeface="BIZ UDPゴシック" panose="020B0400000000000000" pitchFamily="50" charset="-128"/>
            </a:endParaRPr>
          </a:p>
          <a:p>
            <a:r>
              <a:rPr lang="ja-JP" altLang="en-US" sz="3200" dirty="0">
                <a:latin typeface="BIZ UDPゴシック" panose="020B0400000000000000" pitchFamily="50" charset="-128"/>
                <a:ea typeface="BIZ UDPゴシック" panose="020B0400000000000000" pitchFamily="50" charset="-128"/>
              </a:rPr>
              <a:t>●</a:t>
            </a:r>
            <a:r>
              <a:rPr lang="en-US" altLang="ja-JP" sz="3200" u="sng" dirty="0">
                <a:latin typeface="BIZ UDPゴシック" panose="020B0400000000000000" pitchFamily="50" charset="-128"/>
                <a:ea typeface="BIZ UDPゴシック" panose="020B0400000000000000" pitchFamily="50" charset="-128"/>
              </a:rPr>
              <a:t>1938</a:t>
            </a:r>
            <a:r>
              <a:rPr lang="ja-JP" altLang="en-US" sz="3200" u="sng" dirty="0">
                <a:latin typeface="BIZ UDPゴシック" panose="020B0400000000000000" pitchFamily="50" charset="-128"/>
                <a:ea typeface="BIZ UDPゴシック" panose="020B0400000000000000" pitchFamily="50" charset="-128"/>
              </a:rPr>
              <a:t>年</a:t>
            </a:r>
            <a:r>
              <a:rPr lang="en-US" altLang="ja-JP" sz="3200" u="sng" dirty="0">
                <a:latin typeface="BIZ UDPゴシック" panose="020B0400000000000000" pitchFamily="50" charset="-128"/>
                <a:ea typeface="BIZ UDPゴシック" panose="020B0400000000000000" pitchFamily="50" charset="-128"/>
              </a:rPr>
              <a:t>5</a:t>
            </a:r>
            <a:r>
              <a:rPr lang="ja-JP" altLang="en-US" sz="3200" u="sng" dirty="0">
                <a:latin typeface="BIZ UDPゴシック" panose="020B0400000000000000" pitchFamily="50" charset="-128"/>
                <a:ea typeface="BIZ UDPゴシック" panose="020B0400000000000000" pitchFamily="50" charset="-128"/>
              </a:rPr>
              <a:t>月</a:t>
            </a:r>
            <a:r>
              <a:rPr lang="ja-JP" altLang="en-US" sz="3200" b="1" dirty="0">
                <a:latin typeface="BIZ UDPゴシック" panose="020B0400000000000000" pitchFamily="50" charset="-128"/>
                <a:ea typeface="BIZ UDPゴシック" panose="020B0400000000000000" pitchFamily="50" charset="-128"/>
              </a:rPr>
              <a:t>、日本空襲予行演習</a:t>
            </a:r>
            <a:r>
              <a:rPr lang="ja-JP" altLang="en-US" sz="3200" dirty="0">
                <a:latin typeface="BIZ UDPゴシック" panose="020B0400000000000000" pitchFamily="50" charset="-128"/>
                <a:ea typeface="BIZ UDPゴシック" panose="020B0400000000000000" pitchFamily="50" charset="-128"/>
              </a:rPr>
              <a:t>・・・国民政府軍機として九州</a:t>
            </a:r>
            <a:r>
              <a:rPr lang="en-US" altLang="ja-JP" sz="3200" dirty="0">
                <a:latin typeface="BIZ UDPゴシック" panose="020B0400000000000000" pitchFamily="50" charset="-128"/>
                <a:ea typeface="BIZ UDPゴシック" panose="020B0400000000000000" pitchFamily="50" charset="-128"/>
              </a:rPr>
              <a:t>	</a:t>
            </a:r>
            <a:r>
              <a:rPr lang="ja-JP" altLang="en-US" sz="3200" dirty="0">
                <a:latin typeface="BIZ UDPゴシック" panose="020B0400000000000000" pitchFamily="50" charset="-128"/>
                <a:ea typeface="BIZ UDPゴシック" panose="020B0400000000000000" pitchFamily="50" charset="-128"/>
              </a:rPr>
              <a:t>でパンフレット投下 </a:t>
            </a:r>
            <a:r>
              <a:rPr lang="en-US" altLang="ja-JP" sz="3200" dirty="0">
                <a:latin typeface="BIZ UDPゴシック" panose="020B0400000000000000" pitchFamily="50" charset="-128"/>
                <a:ea typeface="BIZ UDPゴシック" panose="020B0400000000000000" pitchFamily="50" charset="-128"/>
              </a:rPr>
              <a:t>5</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21</a:t>
            </a:r>
            <a:r>
              <a:rPr lang="ja-JP" altLang="en-US" sz="3200" dirty="0">
                <a:latin typeface="BIZ UDPゴシック" panose="020B0400000000000000" pitchFamily="50" charset="-128"/>
                <a:ea typeface="BIZ UDPゴシック" panose="020B0400000000000000" pitchFamily="50" charset="-128"/>
              </a:rPr>
              <a:t>日付　朝日新聞朝刊</a:t>
            </a:r>
            <a:endParaRPr lang="en-US" altLang="ja-JP" sz="3200" dirty="0">
              <a:latin typeface="BIZ UDPゴシック" panose="020B0400000000000000" pitchFamily="50" charset="-128"/>
              <a:ea typeface="BIZ UDPゴシック" panose="020B0400000000000000" pitchFamily="50" charset="-128"/>
            </a:endParaRPr>
          </a:p>
          <a:p>
            <a:r>
              <a:rPr lang="en-US" altLang="ja-JP" sz="3200" dirty="0">
                <a:latin typeface="BIZ UDPゴシック" panose="020B0400000000000000" pitchFamily="50" charset="-128"/>
                <a:ea typeface="BIZ UDPゴシック" panose="020B0400000000000000" pitchFamily="50" charset="-128"/>
              </a:rPr>
              <a:t>	</a:t>
            </a:r>
            <a:r>
              <a:rPr lang="ja-JP" altLang="en-US" sz="3200" dirty="0">
                <a:latin typeface="BIZ UDPゴシック" panose="020B0400000000000000" pitchFamily="50" charset="-128"/>
                <a:ea typeface="BIZ UDPゴシック" panose="020B0400000000000000" pitchFamily="50" charset="-128"/>
              </a:rPr>
              <a:t>「支那？怪飛行機 九州に現はる　反戦ビラを撒き遁走」 </a:t>
            </a:r>
            <a:endParaRPr lang="en-US" altLang="ja-JP" sz="3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22427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AC567EB5-8F92-C7B2-2DC2-FED97ACFA6F7}"/>
              </a:ext>
            </a:extLst>
          </p:cNvPr>
          <p:cNvPicPr>
            <a:picLocks noChangeAspect="1"/>
          </p:cNvPicPr>
          <p:nvPr/>
        </p:nvPicPr>
        <p:blipFill>
          <a:blip r:embed="rId2"/>
          <a:stretch>
            <a:fillRect/>
          </a:stretch>
        </p:blipFill>
        <p:spPr>
          <a:xfrm>
            <a:off x="7087985" y="440211"/>
            <a:ext cx="4493798" cy="6417789"/>
          </a:xfrm>
          <a:prstGeom prst="rect">
            <a:avLst/>
          </a:prstGeom>
        </p:spPr>
      </p:pic>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フィンランドの</a:t>
            </a:r>
            <a:r>
              <a:rPr lang="en-US" altLang="ja-JP" sz="2400" b="1" dirty="0">
                <a:latin typeface="BIZ UDPゴシック" panose="020B0400000000000000" pitchFamily="50" charset="-128"/>
                <a:ea typeface="BIZ UDPゴシック" panose="020B0400000000000000" pitchFamily="50" charset="-128"/>
              </a:rPr>
              <a:t>NATO</a:t>
            </a:r>
            <a:r>
              <a:rPr lang="ja-JP" altLang="en-US" sz="2400" b="1" dirty="0">
                <a:latin typeface="BIZ UDPゴシック" panose="020B0400000000000000" pitchFamily="50" charset="-128"/>
                <a:ea typeface="BIZ UDPゴシック" panose="020B0400000000000000" pitchFamily="50" charset="-128"/>
              </a:rPr>
              <a:t>加盟</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2F2F3A63-8E05-4D80-AD4A-B91C9CBD6784}"/>
              </a:ext>
            </a:extLst>
          </p:cNvPr>
          <p:cNvPicPr>
            <a:picLocks noChangeAspect="1"/>
          </p:cNvPicPr>
          <p:nvPr/>
        </p:nvPicPr>
        <p:blipFill>
          <a:blip r:embed="rId3"/>
          <a:stretch>
            <a:fillRect/>
          </a:stretch>
        </p:blipFill>
        <p:spPr>
          <a:xfrm>
            <a:off x="97971" y="656516"/>
            <a:ext cx="6678386" cy="5832152"/>
          </a:xfrm>
          <a:prstGeom prst="rect">
            <a:avLst/>
          </a:prstGeom>
        </p:spPr>
      </p:pic>
      <p:sp>
        <p:nvSpPr>
          <p:cNvPr id="7" name="テキスト ボックス 6">
            <a:extLst>
              <a:ext uri="{FF2B5EF4-FFF2-40B4-BE49-F238E27FC236}">
                <a16:creationId xmlns:a16="http://schemas.microsoft.com/office/drawing/2014/main" id="{16E59FCC-E17A-2EDC-1F70-63F65D47D28F}"/>
              </a:ext>
            </a:extLst>
          </p:cNvPr>
          <p:cNvSpPr txBox="1"/>
          <p:nvPr/>
        </p:nvSpPr>
        <p:spPr>
          <a:xfrm>
            <a:off x="1688464" y="6488668"/>
            <a:ext cx="3415553"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（出所）読売オンライン</a:t>
            </a:r>
          </a:p>
        </p:txBody>
      </p:sp>
    </p:spTree>
    <p:extLst>
      <p:ext uri="{BB962C8B-B14F-4D97-AF65-F5344CB8AC3E}">
        <p14:creationId xmlns:p14="http://schemas.microsoft.com/office/powerpoint/2010/main" val="3111144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NATO</a:t>
            </a:r>
            <a:r>
              <a:rPr kumimoji="1" lang="ja-JP" altLang="en-US" sz="2400" b="1" dirty="0">
                <a:latin typeface="BIZ UDPゴシック" panose="020B0400000000000000" pitchFamily="50" charset="-128"/>
                <a:ea typeface="BIZ UDPゴシック" panose="020B0400000000000000" pitchFamily="50" charset="-128"/>
              </a:rPr>
              <a:t>のエスカレーション：米軍の戦力投入</a:t>
            </a:r>
          </a:p>
        </p:txBody>
      </p:sp>
      <p:pic>
        <p:nvPicPr>
          <p:cNvPr id="2" name="Picture 4" descr="r/Military -  &quot;NATO is planning corridors to deliver US troops and equipment to the front lines in the event of a possible major Russian attack on Europe.&#10;">
            <a:extLst>
              <a:ext uri="{FF2B5EF4-FFF2-40B4-BE49-F238E27FC236}">
                <a16:creationId xmlns:a16="http://schemas.microsoft.com/office/drawing/2014/main" id="{D9F7A511-F86B-7970-7A96-5628159E4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7" y="594473"/>
            <a:ext cx="7507062" cy="625193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444C443-1DC3-2A44-D185-8C2AE24DF24E}"/>
              </a:ext>
            </a:extLst>
          </p:cNvPr>
          <p:cNvSpPr txBox="1"/>
          <p:nvPr/>
        </p:nvSpPr>
        <p:spPr>
          <a:xfrm>
            <a:off x="-8166" y="406519"/>
            <a:ext cx="10303329" cy="261610"/>
          </a:xfrm>
          <a:prstGeom prst="rect">
            <a:avLst/>
          </a:prstGeom>
          <a:noFill/>
        </p:spPr>
        <p:txBody>
          <a:bodyPr wrap="square">
            <a:spAutoFit/>
          </a:bodyPr>
          <a:lstStyle/>
          <a:p>
            <a:r>
              <a:rPr lang="en-US" altLang="ja-JP" sz="1100" i="0" dirty="0">
                <a:effectLst/>
                <a:latin typeface="Amasis MT Pro Medium" panose="02040604050005020304" pitchFamily="18" charset="0"/>
              </a:rPr>
              <a:t>"NATO is planning corridors to deliver US troops and equipment to the front lines in the event of a possible major Russian attack on Europe.</a:t>
            </a:r>
          </a:p>
        </p:txBody>
      </p:sp>
      <p:pic>
        <p:nvPicPr>
          <p:cNvPr id="2050" name="Picture 2" descr="r/WarCollege - Fig 2: Possible avenues of attack in case of general war. (Tactical landings not shown, but would be expected along the key routes.) Despite the road network being much better than in 1939, the attacker would still require road access for supply, thus limiting the possibilities.">
            <a:extLst>
              <a:ext uri="{FF2B5EF4-FFF2-40B4-BE49-F238E27FC236}">
                <a16:creationId xmlns:a16="http://schemas.microsoft.com/office/drawing/2014/main" id="{111123CF-60F8-B78A-1EBA-6D20CB99F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071" y="651801"/>
            <a:ext cx="4305982" cy="612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617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93D0F484-DE50-14DF-172F-A73995903C9F}"/>
              </a:ext>
            </a:extLst>
          </p:cNvPr>
          <p:cNvPicPr>
            <a:picLocks noChangeAspect="1"/>
          </p:cNvPicPr>
          <p:nvPr/>
        </p:nvPicPr>
        <p:blipFill>
          <a:blip r:embed="rId2"/>
          <a:stretch>
            <a:fillRect/>
          </a:stretch>
        </p:blipFill>
        <p:spPr>
          <a:xfrm>
            <a:off x="406800" y="3600549"/>
            <a:ext cx="5791200" cy="3257550"/>
          </a:xfrm>
          <a:prstGeom prst="rect">
            <a:avLst/>
          </a:prstGeom>
        </p:spPr>
      </p:pic>
      <p:pic>
        <p:nvPicPr>
          <p:cNvPr id="4" name="図 3">
            <a:extLst>
              <a:ext uri="{FF2B5EF4-FFF2-40B4-BE49-F238E27FC236}">
                <a16:creationId xmlns:a16="http://schemas.microsoft.com/office/drawing/2014/main" id="{8DCDAD07-B986-D8A2-CEC1-0DFB88057237}"/>
              </a:ext>
            </a:extLst>
          </p:cNvPr>
          <p:cNvPicPr>
            <a:picLocks noChangeAspect="1"/>
          </p:cNvPicPr>
          <p:nvPr/>
        </p:nvPicPr>
        <p:blipFill>
          <a:blip r:embed="rId3"/>
          <a:stretch>
            <a:fillRect/>
          </a:stretch>
        </p:blipFill>
        <p:spPr>
          <a:xfrm>
            <a:off x="64935" y="491794"/>
            <a:ext cx="6390261" cy="3080485"/>
          </a:xfrm>
          <a:prstGeom prst="rect">
            <a:avLst/>
          </a:prstGeom>
        </p:spPr>
      </p:pic>
      <p:sp>
        <p:nvSpPr>
          <p:cNvPr id="2" name="正方形/長方形 1">
            <a:extLst>
              <a:ext uri="{FF2B5EF4-FFF2-40B4-BE49-F238E27FC236}">
                <a16:creationId xmlns:a16="http://schemas.microsoft.com/office/drawing/2014/main" id="{DAB73482-B5F9-6D4F-4FBA-8C036DB276A3}"/>
              </a:ext>
            </a:extLst>
          </p:cNvPr>
          <p:cNvSpPr/>
          <p:nvPr/>
        </p:nvSpPr>
        <p:spPr>
          <a:xfrm>
            <a:off x="0" y="-4334"/>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芬蘭の</a:t>
            </a:r>
            <a:r>
              <a:rPr kumimoji="1" lang="en-US" altLang="ja-JP" sz="2400" b="1" dirty="0">
                <a:latin typeface="BIZ UDPゴシック" panose="020B0400000000000000" pitchFamily="50" charset="-128"/>
                <a:ea typeface="BIZ UDPゴシック" panose="020B0400000000000000" pitchFamily="50" charset="-128"/>
              </a:rPr>
              <a:t>NATO</a:t>
            </a:r>
            <a:r>
              <a:rPr kumimoji="1" lang="ja-JP" altLang="en-US" sz="2400" b="1" dirty="0">
                <a:latin typeface="BIZ UDPゴシック" panose="020B0400000000000000" pitchFamily="50" charset="-128"/>
                <a:ea typeface="BIZ UDPゴシック" panose="020B0400000000000000" pitchFamily="50" charset="-128"/>
              </a:rPr>
              <a:t>加盟がもたらす未来</a:t>
            </a:r>
          </a:p>
        </p:txBody>
      </p:sp>
      <p:sp>
        <p:nvSpPr>
          <p:cNvPr id="6" name="テキスト ボックス 5">
            <a:extLst>
              <a:ext uri="{FF2B5EF4-FFF2-40B4-BE49-F238E27FC236}">
                <a16:creationId xmlns:a16="http://schemas.microsoft.com/office/drawing/2014/main" id="{044BAEB4-69FE-E478-6E93-FF2AE4C3AF9A}"/>
              </a:ext>
            </a:extLst>
          </p:cNvPr>
          <p:cNvSpPr txBox="1"/>
          <p:nvPr/>
        </p:nvSpPr>
        <p:spPr>
          <a:xfrm>
            <a:off x="596422" y="942696"/>
            <a:ext cx="5106354"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（出所）政経電論：</a:t>
            </a:r>
            <a:r>
              <a:rPr lang="en-US" altLang="ja-JP" sz="1200" dirty="0">
                <a:latin typeface="BIZ UDPゴシック" panose="020B0400000000000000" pitchFamily="50" charset="-128"/>
                <a:ea typeface="BIZ UDPゴシック" panose="020B0400000000000000" pitchFamily="50" charset="-128"/>
              </a:rPr>
              <a:t>https://seikeidenron.jp/articles/20443</a:t>
            </a:r>
            <a:endParaRPr lang="ja-JP" altLang="en-US" sz="1200" dirty="0">
              <a:latin typeface="BIZ UDPゴシック" panose="020B0400000000000000" pitchFamily="50" charset="-128"/>
              <a:ea typeface="BIZ UDPゴシック" panose="020B0400000000000000" pitchFamily="50" charset="-128"/>
            </a:endParaRPr>
          </a:p>
        </p:txBody>
      </p:sp>
      <p:pic>
        <p:nvPicPr>
          <p:cNvPr id="11266" name="Picture 2" descr="怖い熊のイラスト">
            <a:extLst>
              <a:ext uri="{FF2B5EF4-FFF2-40B4-BE49-F238E27FC236}">
                <a16:creationId xmlns:a16="http://schemas.microsoft.com/office/drawing/2014/main" id="{B644F5F2-AFD3-F52D-C274-464077A2F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7733" y="2142756"/>
            <a:ext cx="4709585" cy="470958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29E7F52B-98CE-A282-1EA8-2FEBE744149F}"/>
              </a:ext>
            </a:extLst>
          </p:cNvPr>
          <p:cNvSpPr txBox="1"/>
          <p:nvPr/>
        </p:nvSpPr>
        <p:spPr>
          <a:xfrm>
            <a:off x="6520540" y="487532"/>
            <a:ext cx="5425926" cy="1631216"/>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今の</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ロシア軍は強い</a:t>
            </a:r>
            <a:r>
              <a:rPr kumimoji="1" lang="ja-JP" altLang="en-US" sz="2000" dirty="0">
                <a:latin typeface="BIZ UDPゴシック" panose="020B0400000000000000" pitchFamily="50" charset="-128"/>
                <a:ea typeface="BIZ UDPゴシック" panose="020B0400000000000000" pitchFamily="50" charset="-128"/>
              </a:rPr>
              <a:t>です。</a:t>
            </a:r>
            <a:endParaRPr kumimoji="1"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腐敗し、弱体化したロシア軍の不良分子は特別軍事作戦で一掃され、</a:t>
            </a:r>
            <a:r>
              <a:rPr kumimoji="1" lang="ja-JP" altLang="en-US" sz="2000" dirty="0">
                <a:solidFill>
                  <a:srgbClr val="C00000"/>
                </a:solidFill>
                <a:latin typeface="BIZ UDPゴシック" panose="020B0400000000000000" pitchFamily="50" charset="-128"/>
                <a:ea typeface="BIZ UDPゴシック" panose="020B0400000000000000" pitchFamily="50" charset="-128"/>
              </a:rPr>
              <a:t>質実剛健な軍隊</a:t>
            </a:r>
            <a:r>
              <a:rPr kumimoji="1" lang="ja-JP" altLang="en-US" sz="2000" dirty="0">
                <a:latin typeface="BIZ UDPゴシック" panose="020B0400000000000000" pitchFamily="50" charset="-128"/>
                <a:ea typeface="BIZ UDPゴシック" panose="020B0400000000000000" pitchFamily="50" charset="-128"/>
              </a:rPr>
              <a:t>に変貌しつつあります。</a:t>
            </a:r>
            <a:endParaRPr kumimoji="1" lang="en-US" altLang="ja-JP" sz="2000" dirty="0">
              <a:latin typeface="BIZ UDPゴシック" panose="020B0400000000000000" pitchFamily="50" charset="-128"/>
              <a:ea typeface="BIZ UDPゴシック" panose="020B0400000000000000" pitchFamily="50" charset="-128"/>
            </a:endParaRPr>
          </a:p>
          <a:p>
            <a:r>
              <a:rPr kumimoji="1" lang="ja-JP" altLang="en-US" sz="2000" dirty="0">
                <a:solidFill>
                  <a:srgbClr val="C00000"/>
                </a:solidFill>
                <a:latin typeface="BIZ UDPゴシック" panose="020B0400000000000000" pitchFamily="50" charset="-128"/>
                <a:ea typeface="BIZ UDPゴシック" panose="020B0400000000000000" pitchFamily="50" charset="-128"/>
              </a:rPr>
              <a:t>将校、下士官・兵は実戦で鍛えられ最強</a:t>
            </a:r>
            <a:r>
              <a:rPr kumimoji="1" lang="ja-JP" altLang="en-US" sz="2000" dirty="0">
                <a:latin typeface="BIZ UDPゴシック" panose="020B0400000000000000" pitchFamily="50" charset="-128"/>
                <a:ea typeface="BIZ UDPゴシック" panose="020B0400000000000000" pitchFamily="50" charset="-128"/>
              </a:rPr>
              <a:t>ですね。</a:t>
            </a:r>
          </a:p>
        </p:txBody>
      </p:sp>
      <p:pic>
        <p:nvPicPr>
          <p:cNvPr id="8" name="図 7">
            <a:extLst>
              <a:ext uri="{FF2B5EF4-FFF2-40B4-BE49-F238E27FC236}">
                <a16:creationId xmlns:a16="http://schemas.microsoft.com/office/drawing/2014/main" id="{0309B60D-D697-F1A7-DA2A-2211D0A14D61}"/>
              </a:ext>
            </a:extLst>
          </p:cNvPr>
          <p:cNvPicPr>
            <a:picLocks noChangeAspect="1"/>
          </p:cNvPicPr>
          <p:nvPr/>
        </p:nvPicPr>
        <p:blipFill>
          <a:blip r:embed="rId5"/>
          <a:stretch>
            <a:fillRect/>
          </a:stretch>
        </p:blipFill>
        <p:spPr>
          <a:xfrm>
            <a:off x="10866437" y="5332086"/>
            <a:ext cx="1266296" cy="1544263"/>
          </a:xfrm>
          <a:prstGeom prst="rect">
            <a:avLst/>
          </a:prstGeom>
        </p:spPr>
      </p:pic>
      <p:pic>
        <p:nvPicPr>
          <p:cNvPr id="11270" name="Picture 6" descr="キノコ雲のイラスト">
            <a:extLst>
              <a:ext uri="{FF2B5EF4-FFF2-40B4-BE49-F238E27FC236}">
                <a16:creationId xmlns:a16="http://schemas.microsoft.com/office/drawing/2014/main" id="{CE32332B-6141-884F-21CD-AC8C5DF109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6777" y="5223933"/>
            <a:ext cx="1301224" cy="1544263"/>
          </a:xfrm>
          <a:prstGeom prst="rect">
            <a:avLst/>
          </a:prstGeom>
          <a:solidFill>
            <a:srgbClr val="C00000"/>
          </a:solidFill>
        </p:spPr>
      </p:pic>
    </p:spTree>
    <p:extLst>
      <p:ext uri="{BB962C8B-B14F-4D97-AF65-F5344CB8AC3E}">
        <p14:creationId xmlns:p14="http://schemas.microsoft.com/office/powerpoint/2010/main" val="1740001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AB73482-B5F9-6D4F-4FBA-8C036DB276A3}"/>
              </a:ext>
            </a:extLst>
          </p:cNvPr>
          <p:cNvSpPr/>
          <p:nvPr/>
        </p:nvSpPr>
        <p:spPr>
          <a:xfrm>
            <a:off x="0" y="-4334"/>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購買力平価</a:t>
            </a:r>
            <a:r>
              <a:rPr kumimoji="1" lang="en-US" altLang="ja-JP" sz="2400" b="1" dirty="0">
                <a:latin typeface="BIZ UDPゴシック" panose="020B0400000000000000" pitchFamily="50" charset="-128"/>
                <a:ea typeface="BIZ UDPゴシック" panose="020B0400000000000000" pitchFamily="50" charset="-128"/>
              </a:rPr>
              <a:t>GDP</a:t>
            </a:r>
            <a:r>
              <a:rPr kumimoji="1" lang="ja-JP" altLang="en-US" sz="2400" b="1" dirty="0">
                <a:latin typeface="BIZ UDPゴシック" panose="020B0400000000000000" pitchFamily="50" charset="-128"/>
                <a:ea typeface="BIZ UDPゴシック" panose="020B0400000000000000" pitchFamily="50" charset="-128"/>
              </a:rPr>
              <a:t>で日本を抜いてロシア４位！</a:t>
            </a:r>
          </a:p>
        </p:txBody>
      </p:sp>
      <p:pic>
        <p:nvPicPr>
          <p:cNvPr id="7170" name="Picture 2" descr="画像">
            <a:extLst>
              <a:ext uri="{FF2B5EF4-FFF2-40B4-BE49-F238E27FC236}">
                <a16:creationId xmlns:a16="http://schemas.microsoft.com/office/drawing/2014/main" id="{45E37C9D-C1E2-6EF0-E924-04BC32809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388129"/>
            <a:ext cx="8025619" cy="534647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A8C6A01-9DE9-306D-0E0E-789C4F62CDDD}"/>
              </a:ext>
            </a:extLst>
          </p:cNvPr>
          <p:cNvSpPr txBox="1"/>
          <p:nvPr/>
        </p:nvSpPr>
        <p:spPr>
          <a:xfrm>
            <a:off x="0" y="647484"/>
            <a:ext cx="12178143" cy="646331"/>
          </a:xfrm>
          <a:prstGeom prst="rect">
            <a:avLst/>
          </a:prstGeom>
          <a:noFill/>
        </p:spPr>
        <p:txBody>
          <a:bodyPr wrap="square">
            <a:spAutoFit/>
          </a:bodyPr>
          <a:lstStyle/>
          <a:p>
            <a:r>
              <a:rPr lang="ja-JP" altLang="en-US" b="0" i="0" dirty="0">
                <a:effectLst/>
                <a:latin typeface="BIZ UDPゴシック" panose="020B0400000000000000" pitchFamily="50" charset="-128"/>
                <a:ea typeface="BIZ UDPゴシック" panose="020B0400000000000000" pitchFamily="50" charset="-128"/>
              </a:rPr>
              <a:t>「ロシアは日本を追い越した。世界銀行はロシアを世界第</a:t>
            </a:r>
            <a:r>
              <a:rPr lang="en-US" altLang="ja-JP" b="0" i="0" dirty="0">
                <a:effectLst/>
                <a:latin typeface="BIZ UDPゴシック" panose="020B0400000000000000" pitchFamily="50" charset="-128"/>
                <a:ea typeface="BIZ UDPゴシック" panose="020B0400000000000000" pitchFamily="50" charset="-128"/>
              </a:rPr>
              <a:t>4</a:t>
            </a:r>
            <a:r>
              <a:rPr lang="ja-JP" altLang="en-US" b="0" i="0" dirty="0">
                <a:effectLst/>
                <a:latin typeface="BIZ UDPゴシック" panose="020B0400000000000000" pitchFamily="50" charset="-128"/>
                <a:ea typeface="BIZ UDPゴシック" panose="020B0400000000000000" pitchFamily="50" charset="-128"/>
              </a:rPr>
              <a:t>位に入れた。ロシアの経済成長率は世界の平均値を上回っている。 ロシアがせねばならないのは、高い経済成長率と質を長期的に安定して確保することだ」　プーチンさん談</a:t>
            </a:r>
            <a:endParaRPr lang="ja-JP" altLang="en-US" dirty="0">
              <a:latin typeface="BIZ UDPゴシック" panose="020B0400000000000000" pitchFamily="50" charset="-128"/>
              <a:ea typeface="BIZ UDPゴシック" panose="020B0400000000000000" pitchFamily="50" charset="-128"/>
            </a:endParaRPr>
          </a:p>
        </p:txBody>
      </p:sp>
      <p:pic>
        <p:nvPicPr>
          <p:cNvPr id="7172" name="Picture 4" descr="フィンランド・マリン首相「ウクライナの勝利で戦争終えるしかない」：朝日新聞デジタル">
            <a:extLst>
              <a:ext uri="{FF2B5EF4-FFF2-40B4-BE49-F238E27FC236}">
                <a16:creationId xmlns:a16="http://schemas.microsoft.com/office/drawing/2014/main" id="{F340F802-CD79-51B7-C60F-E45C8D9B3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2689" y="1388129"/>
            <a:ext cx="3603477" cy="2702608"/>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C2AC258-CD5A-1971-6E1F-36DD377809AB}"/>
              </a:ext>
            </a:extLst>
          </p:cNvPr>
          <p:cNvSpPr txBox="1"/>
          <p:nvPr/>
        </p:nvSpPr>
        <p:spPr>
          <a:xfrm>
            <a:off x="8756441" y="4090737"/>
            <a:ext cx="3075972"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世界経済フォーラム＠２０２３</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フィンランド・マリン首相（当時）</a:t>
            </a:r>
            <a:endParaRPr kumimoji="1" lang="ja-JP" altLang="en-US" sz="1600" dirty="0">
              <a:latin typeface="BIZ UDPゴシック" panose="020B0400000000000000" pitchFamily="50" charset="-128"/>
              <a:ea typeface="BIZ UDPゴシック" panose="020B0400000000000000" pitchFamily="50" charset="-128"/>
            </a:endParaRPr>
          </a:p>
        </p:txBody>
      </p:sp>
      <p:pic>
        <p:nvPicPr>
          <p:cNvPr id="7174" name="Picture 6" descr="エアガンで猿と戦う主婦のイラスト">
            <a:extLst>
              <a:ext uri="{FF2B5EF4-FFF2-40B4-BE49-F238E27FC236}">
                <a16:creationId xmlns:a16="http://schemas.microsoft.com/office/drawing/2014/main" id="{1868A35E-2E79-4F34-78F2-8AB263DECB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267" y="4584326"/>
            <a:ext cx="2273674" cy="227367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少年兵のイラスト">
            <a:extLst>
              <a:ext uri="{FF2B5EF4-FFF2-40B4-BE49-F238E27FC236}">
                <a16:creationId xmlns:a16="http://schemas.microsoft.com/office/drawing/2014/main" id="{04159E21-76D9-2E43-D009-1CD6C496B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3610" y="5020235"/>
            <a:ext cx="1534534" cy="1837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878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CD8D7D77-8C25-A208-8E02-2C0F16E2FD19}"/>
              </a:ext>
            </a:extLst>
          </p:cNvPr>
          <p:cNvSpPr txBox="1"/>
          <p:nvPr/>
        </p:nvSpPr>
        <p:spPr>
          <a:xfrm>
            <a:off x="2552370" y="545516"/>
            <a:ext cx="1113182" cy="246221"/>
          </a:xfrm>
          <a:prstGeom prst="rect">
            <a:avLst/>
          </a:prstGeom>
          <a:noFill/>
        </p:spPr>
        <p:txBody>
          <a:bodyPr wrap="square" rtlCol="0">
            <a:spAutoFit/>
          </a:bodyPr>
          <a:lstStyle/>
          <a:p>
            <a:pPr algn="ctr"/>
            <a:r>
              <a:rPr kumimoji="1" lang="ja-JP" altLang="en-US" sz="1000" dirty="0">
                <a:solidFill>
                  <a:schemeClr val="bg1">
                    <a:lumMod val="95000"/>
                  </a:schemeClr>
                </a:solidFill>
                <a:latin typeface="BIZ UDPゴシック" panose="020B0400000000000000" pitchFamily="50" charset="-128"/>
                <a:ea typeface="BIZ UDPゴシック" panose="020B0400000000000000" pitchFamily="50" charset="-128"/>
              </a:rPr>
              <a:t>（出所）幻冬舎</a:t>
            </a:r>
          </a:p>
        </p:txBody>
      </p:sp>
      <p:sp>
        <p:nvSpPr>
          <p:cNvPr id="5" name="正方形/長方形 4">
            <a:extLst>
              <a:ext uri="{FF2B5EF4-FFF2-40B4-BE49-F238E27FC236}">
                <a16:creationId xmlns:a16="http://schemas.microsoft.com/office/drawing/2014/main" id="{0CD8358A-F5F9-91BD-205B-EB1E13536197}"/>
              </a:ext>
            </a:extLst>
          </p:cNvPr>
          <p:cNvSpPr/>
          <p:nvPr/>
        </p:nvSpPr>
        <p:spPr>
          <a:xfrm>
            <a:off x="0" y="0"/>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16863ED-F3DE-D731-D205-4A359D71D9B5}"/>
              </a:ext>
            </a:extLst>
          </p:cNvPr>
          <p:cNvSpPr txBox="1"/>
          <p:nvPr/>
        </p:nvSpPr>
        <p:spPr>
          <a:xfrm>
            <a:off x="0" y="2644170"/>
            <a:ext cx="12192000" cy="1569660"/>
          </a:xfrm>
          <a:prstGeom prst="rect">
            <a:avLst/>
          </a:prstGeom>
          <a:noFill/>
        </p:spPr>
        <p:txBody>
          <a:bodyPr wrap="square" rtlCol="0">
            <a:spAutoFit/>
          </a:bodyPr>
          <a:lstStyle/>
          <a:p>
            <a:pPr algn="ctr"/>
            <a:r>
              <a:rPr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フィンランドのいま</a:t>
            </a:r>
            <a:endParaRPr kumimoji="1" lang="ja-JP" altLang="en-US" sz="9600" dirty="0">
              <a:solidFill>
                <a:schemeClr val="bg1">
                  <a:lumMod val="9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36636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線コネクタ 17">
            <a:extLst>
              <a:ext uri="{FF2B5EF4-FFF2-40B4-BE49-F238E27FC236}">
                <a16:creationId xmlns:a16="http://schemas.microsoft.com/office/drawing/2014/main" id="{16BE632F-9657-9C54-1184-51CE6EDF9FF4}"/>
              </a:ext>
            </a:extLst>
          </p:cNvPr>
          <p:cNvCxnSpPr/>
          <p:nvPr/>
        </p:nvCxnSpPr>
        <p:spPr>
          <a:xfrm>
            <a:off x="197528" y="729470"/>
            <a:ext cx="1148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B2063ECB-12ED-E268-6BC4-94D84DE74239}"/>
              </a:ext>
            </a:extLst>
          </p:cNvPr>
          <p:cNvSpPr>
            <a:spLocks noGrp="1"/>
          </p:cNvSpPr>
          <p:nvPr>
            <p:ph type="sldNum" sz="quarter" idx="12"/>
          </p:nvPr>
        </p:nvSpPr>
        <p:spPr/>
        <p:txBody>
          <a:bodyPr/>
          <a:lstStyle/>
          <a:p>
            <a:fld id="{C5766BC3-A84B-8A4C-8ABE-6335EB3678EF}" type="slidenum">
              <a:rPr kumimoji="1" lang="ja-JP" altLang="en-US" smtClean="0"/>
              <a:t>45</a:t>
            </a:fld>
            <a:endParaRPr kumimoji="1" lang="ja-JP" altLang="en-US"/>
          </a:p>
        </p:txBody>
      </p:sp>
      <p:sp>
        <p:nvSpPr>
          <p:cNvPr id="2" name="テキスト ボックス 1">
            <a:extLst>
              <a:ext uri="{FF2B5EF4-FFF2-40B4-BE49-F238E27FC236}">
                <a16:creationId xmlns:a16="http://schemas.microsoft.com/office/drawing/2014/main" id="{1F2403B0-09E7-8F78-6282-FEF303AD732C}"/>
              </a:ext>
            </a:extLst>
          </p:cNvPr>
          <p:cNvSpPr txBox="1"/>
          <p:nvPr/>
        </p:nvSpPr>
        <p:spPr>
          <a:xfrm>
            <a:off x="335985" y="808129"/>
            <a:ext cx="11345543" cy="1200329"/>
          </a:xfrm>
          <a:prstGeom prst="rect">
            <a:avLst/>
          </a:prstGeom>
          <a:noFill/>
        </p:spPr>
        <p:txBody>
          <a:bodyPr wrap="square">
            <a:spAutoFit/>
          </a:bodyPr>
          <a:lstStyle/>
          <a:p>
            <a:r>
              <a:rPr kumimoji="1" lang="ja-JP" altLang="en-US" sz="2300" dirty="0">
                <a:latin typeface="BIZ UDPGothic" panose="020B0400000000000000" pitchFamily="34" charset="-128"/>
                <a:ea typeface="BIZ UDPGothic" panose="020B0400000000000000" pitchFamily="34" charset="-128"/>
              </a:rPr>
              <a:t>未来洞察（フォーサイト）とは、</a:t>
            </a:r>
            <a:r>
              <a:rPr kumimoji="1" lang="ja-JP" altLang="en-US" sz="2400" dirty="0">
                <a:latin typeface="BIZ UDPGothic" panose="020B0400000000000000" pitchFamily="34" charset="-128"/>
                <a:ea typeface="BIZ UDPGothic" panose="020B0400000000000000" pitchFamily="34" charset="-128"/>
              </a:rPr>
              <a:t>自然科学、社会科学、人文科学の学術的情報源を組み合わせることで、複数の代替的な未来像を示し、課題解決や意思決定に役立てることなどを企図する学問。</a:t>
            </a:r>
            <a:endParaRPr kumimoji="1" lang="en-US" altLang="ja-JP" sz="2300" dirty="0">
              <a:latin typeface="BIZ UDPGothic" panose="020B0400000000000000" pitchFamily="34" charset="-128"/>
              <a:ea typeface="BIZ UDPGothic" panose="020B0400000000000000" pitchFamily="34" charset="-128"/>
            </a:endParaRPr>
          </a:p>
        </p:txBody>
      </p:sp>
      <p:sp>
        <p:nvSpPr>
          <p:cNvPr id="5" name="テキスト ボックス 4">
            <a:extLst>
              <a:ext uri="{FF2B5EF4-FFF2-40B4-BE49-F238E27FC236}">
                <a16:creationId xmlns:a16="http://schemas.microsoft.com/office/drawing/2014/main" id="{7EA49ECC-FB4C-258C-4818-717EE3156A2B}"/>
              </a:ext>
            </a:extLst>
          </p:cNvPr>
          <p:cNvSpPr txBox="1"/>
          <p:nvPr/>
        </p:nvSpPr>
        <p:spPr>
          <a:xfrm>
            <a:off x="126950" y="76378"/>
            <a:ext cx="9479166" cy="631648"/>
          </a:xfrm>
          <a:prstGeom prst="rect">
            <a:avLst/>
          </a:prstGeom>
          <a:noFill/>
        </p:spPr>
        <p:txBody>
          <a:bodyPr wrap="square">
            <a:spAutoFit/>
          </a:bodyPr>
          <a:lstStyle/>
          <a:p>
            <a:pPr>
              <a:lnSpc>
                <a:spcPct val="130000"/>
              </a:lnSpc>
            </a:pPr>
            <a:r>
              <a:rPr lang="ja-JP" altLang="en-US" sz="3200" b="1" dirty="0">
                <a:latin typeface="BIZ UDPGothic" panose="020B0400000000000000" pitchFamily="34" charset="-128"/>
                <a:ea typeface="BIZ UDPGothic" panose="020B0400000000000000" pitchFamily="34" charset="-128"/>
              </a:rPr>
              <a:t>未来洞察（フォーサイト）先進国としてのフィンランド</a:t>
            </a:r>
            <a:endParaRPr lang="en-US" altLang="ja-JP" sz="3200" b="1" dirty="0">
              <a:latin typeface="BIZ UDPGothic" panose="020B0400000000000000" pitchFamily="34" charset="-128"/>
              <a:ea typeface="BIZ UDPGothic" panose="020B0400000000000000" pitchFamily="34" charset="-128"/>
            </a:endParaRPr>
          </a:p>
        </p:txBody>
      </p:sp>
      <p:sp>
        <p:nvSpPr>
          <p:cNvPr id="10" name="テキスト ボックス 9">
            <a:extLst>
              <a:ext uri="{FF2B5EF4-FFF2-40B4-BE49-F238E27FC236}">
                <a16:creationId xmlns:a16="http://schemas.microsoft.com/office/drawing/2014/main" id="{16AC95F1-19D5-327B-4B6B-7FEF5E43DB94}"/>
              </a:ext>
            </a:extLst>
          </p:cNvPr>
          <p:cNvSpPr txBox="1"/>
          <p:nvPr/>
        </p:nvSpPr>
        <p:spPr>
          <a:xfrm>
            <a:off x="7802869" y="5789976"/>
            <a:ext cx="3301716" cy="338554"/>
          </a:xfrm>
          <a:prstGeom prst="rect">
            <a:avLst/>
          </a:prstGeom>
          <a:noFill/>
        </p:spPr>
        <p:txBody>
          <a:bodyPr wrap="square">
            <a:spAutoFit/>
          </a:bodyPr>
          <a:lstStyle/>
          <a:p>
            <a:r>
              <a:rPr kumimoji="1" lang="ja-JP" altLang="en-US" sz="1600" dirty="0">
                <a:latin typeface="BIZ UDPGothic" panose="020B0400000000000000" pitchFamily="34" charset="-128"/>
                <a:ea typeface="BIZ UDPGothic" panose="020B0400000000000000" pitchFamily="34" charset="-128"/>
              </a:rPr>
              <a:t>未来学会で配られたエコバッグ</a:t>
            </a:r>
          </a:p>
        </p:txBody>
      </p:sp>
      <p:pic>
        <p:nvPicPr>
          <p:cNvPr id="3" name="Picture 2">
            <a:extLst>
              <a:ext uri="{FF2B5EF4-FFF2-40B4-BE49-F238E27FC236}">
                <a16:creationId xmlns:a16="http://schemas.microsoft.com/office/drawing/2014/main" id="{B5D2116A-1665-03D3-B379-370ADEA97D9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020" y="2610931"/>
            <a:ext cx="4664253" cy="31095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a:extLst>
              <a:ext uri="{FF2B5EF4-FFF2-40B4-BE49-F238E27FC236}">
                <a16:creationId xmlns:a16="http://schemas.microsoft.com/office/drawing/2014/main" id="{B8B35AF6-DAC2-38A9-0C29-87DCC2DD91E3}"/>
              </a:ext>
            </a:extLst>
          </p:cNvPr>
          <p:cNvSpPr txBox="1"/>
          <p:nvPr/>
        </p:nvSpPr>
        <p:spPr>
          <a:xfrm>
            <a:off x="433137" y="2334814"/>
            <a:ext cx="6112042" cy="3785652"/>
          </a:xfrm>
          <a:prstGeom prst="rect">
            <a:avLst/>
          </a:prstGeom>
          <a:noFill/>
        </p:spPr>
        <p:txBody>
          <a:bodyPr wrap="square">
            <a:spAutoFit/>
          </a:bodyPr>
          <a:lstStyle/>
          <a:p>
            <a:r>
              <a:rPr kumimoji="1" lang="ja-JP" altLang="en-US" sz="2400" dirty="0">
                <a:latin typeface="BIZ UDPGothic" panose="020B0400000000000000" pitchFamily="34" charset="-128"/>
                <a:ea typeface="BIZ UDPGothic" panose="020B0400000000000000" pitchFamily="34" charset="-128"/>
              </a:rPr>
              <a:t>フィンランドでは、</a:t>
            </a:r>
            <a:endParaRPr kumimoji="1" lang="en-US" altLang="ja-JP" sz="2400" dirty="0">
              <a:latin typeface="BIZ UDPGothic" panose="020B0400000000000000" pitchFamily="34" charset="-128"/>
              <a:ea typeface="BIZ UDPGothic" panose="020B0400000000000000" pitchFamily="34" charset="-128"/>
            </a:endParaRPr>
          </a:p>
          <a:p>
            <a:pPr marL="342900" indent="-342900">
              <a:buFont typeface="Wingdings" panose="05000000000000000000" pitchFamily="2" charset="2"/>
              <a:buChar char="ü"/>
            </a:pPr>
            <a:r>
              <a:rPr kumimoji="1" lang="ja-JP" altLang="en-US" sz="2400" dirty="0">
                <a:latin typeface="BIZ UDPGothic" panose="020B0400000000000000" pitchFamily="34" charset="-128"/>
                <a:ea typeface="BIZ UDPGothic" panose="020B0400000000000000" pitchFamily="34" charset="-128"/>
              </a:rPr>
              <a:t>ロシアの脅威を常に意識してきた</a:t>
            </a:r>
            <a:endParaRPr kumimoji="1" lang="en-US" altLang="ja-JP" sz="2400" dirty="0">
              <a:latin typeface="BIZ UDPGothic" panose="020B0400000000000000" pitchFamily="34" charset="-128"/>
              <a:ea typeface="BIZ UDPGothic" panose="020B0400000000000000" pitchFamily="34" charset="-128"/>
            </a:endParaRPr>
          </a:p>
          <a:p>
            <a:pPr marL="342900" indent="-342900">
              <a:buFont typeface="Wingdings" panose="05000000000000000000" pitchFamily="2" charset="2"/>
              <a:buChar char="ü"/>
            </a:pPr>
            <a:r>
              <a:rPr kumimoji="1" lang="ja-JP" altLang="en-US" sz="2400" dirty="0">
                <a:latin typeface="BIZ UDPGothic" panose="020B0400000000000000" pitchFamily="34" charset="-128"/>
                <a:ea typeface="BIZ UDPGothic" panose="020B0400000000000000" pitchFamily="34" charset="-128"/>
              </a:rPr>
              <a:t>「極寒の長い冬、食料を確保してどう</a:t>
            </a:r>
            <a:endParaRPr kumimoji="1" lang="en-US" altLang="ja-JP" sz="2400" dirty="0">
              <a:latin typeface="BIZ UDPGothic" panose="020B0400000000000000" pitchFamily="34" charset="-128"/>
              <a:ea typeface="BIZ UDPGothic" panose="020B0400000000000000" pitchFamily="34" charset="-128"/>
            </a:endParaRPr>
          </a:p>
          <a:p>
            <a:r>
              <a:rPr kumimoji="1" lang="ja-JP" altLang="en-US" sz="2400" dirty="0">
                <a:latin typeface="BIZ UDPGothic" panose="020B0400000000000000" pitchFamily="34" charset="-128"/>
                <a:ea typeface="BIZ UDPGothic" panose="020B0400000000000000" pitchFamily="34" charset="-128"/>
              </a:rPr>
              <a:t>　　乗り越えるか」が伝統的な問いだった</a:t>
            </a:r>
          </a:p>
          <a:p>
            <a:endParaRPr kumimoji="1" lang="en-US" altLang="ja-JP" sz="2400" dirty="0">
              <a:latin typeface="BIZ UDPGothic" panose="020B0400000000000000" pitchFamily="34" charset="-128"/>
              <a:ea typeface="BIZ UDPGothic" panose="020B0400000000000000" pitchFamily="34" charset="-128"/>
            </a:endParaRPr>
          </a:p>
          <a:p>
            <a:r>
              <a:rPr kumimoji="1" lang="ja-JP" altLang="en-US" sz="2400" dirty="0">
                <a:latin typeface="BIZ UDPGothic" panose="020B0400000000000000" pitchFamily="34" charset="-128"/>
                <a:ea typeface="BIZ UDPGothic" panose="020B0400000000000000" pitchFamily="34" charset="-128"/>
              </a:rPr>
              <a:t>その結果、未来洞察（</a:t>
            </a:r>
            <a:r>
              <a:rPr kumimoji="1" lang="en-US" altLang="ja-JP" sz="2400" dirty="0">
                <a:latin typeface="BIZ UDPGothic" panose="020B0400000000000000" pitchFamily="34" charset="-128"/>
                <a:ea typeface="BIZ UDPGothic" panose="020B0400000000000000" pitchFamily="34" charset="-128"/>
              </a:rPr>
              <a:t>Foresight</a:t>
            </a:r>
            <a:r>
              <a:rPr kumimoji="1" lang="ja-JP" altLang="en-US" sz="2400" dirty="0">
                <a:latin typeface="BIZ UDPGothic" panose="020B0400000000000000" pitchFamily="34" charset="-128"/>
                <a:ea typeface="BIZ UDPGothic" panose="020B0400000000000000" pitchFamily="34" charset="-128"/>
              </a:rPr>
              <a:t>）や未来学</a:t>
            </a:r>
            <a:r>
              <a:rPr kumimoji="1" lang="en-US" altLang="ja-JP" sz="2400" dirty="0">
                <a:latin typeface="BIZ UDPGothic" panose="020B0400000000000000" pitchFamily="34" charset="-128"/>
                <a:ea typeface="BIZ UDPGothic" panose="020B0400000000000000" pitchFamily="34" charset="-128"/>
              </a:rPr>
              <a:t>(Futures Studies; Futurology)</a:t>
            </a:r>
            <a:r>
              <a:rPr kumimoji="1" lang="ja-JP" altLang="en-US" sz="2400" dirty="0">
                <a:latin typeface="BIZ UDPGothic" panose="020B0400000000000000" pitchFamily="34" charset="-128"/>
                <a:ea typeface="BIZ UDPGothic" panose="020B0400000000000000" pitchFamily="34" charset="-128"/>
              </a:rPr>
              <a:t>の先進国の一つとなった。トゥルク大学は</a:t>
            </a:r>
            <a:r>
              <a:rPr kumimoji="1" lang="en-US" altLang="ja-JP" sz="2400" dirty="0">
                <a:latin typeface="BIZ UDPGothic" panose="020B0400000000000000" pitchFamily="34" charset="-128"/>
                <a:ea typeface="BIZ UDPGothic" panose="020B0400000000000000" pitchFamily="34" charset="-128"/>
              </a:rPr>
              <a:t>1999</a:t>
            </a:r>
            <a:r>
              <a:rPr kumimoji="1" lang="ja-JP" altLang="en-US" sz="2400" dirty="0">
                <a:latin typeface="BIZ UDPGothic" panose="020B0400000000000000" pitchFamily="34" charset="-128"/>
                <a:ea typeface="BIZ UDPGothic" panose="020B0400000000000000" pitchFamily="34" charset="-128"/>
              </a:rPr>
              <a:t>年以降「</a:t>
            </a:r>
            <a:r>
              <a:rPr kumimoji="1" lang="en-US" altLang="ja-JP" sz="2400" dirty="0">
                <a:latin typeface="BIZ UDPGothic" panose="020B0400000000000000" pitchFamily="34" charset="-128"/>
                <a:ea typeface="BIZ UDPGothic" panose="020B0400000000000000" pitchFamily="34" charset="-128"/>
              </a:rPr>
              <a:t>Futures Conference</a:t>
            </a:r>
            <a:r>
              <a:rPr kumimoji="1" lang="ja-JP" altLang="en-US" sz="2400" dirty="0">
                <a:latin typeface="BIZ UDPGothic" panose="020B0400000000000000" pitchFamily="34" charset="-128"/>
                <a:ea typeface="BIZ UDPGothic" panose="020B0400000000000000" pitchFamily="34" charset="-128"/>
              </a:rPr>
              <a:t>」を開催。世界中から関係者が集まる。</a:t>
            </a:r>
            <a:endParaRPr kumimoji="1" lang="en-US" altLang="ja-JP" sz="2400" dirty="0">
              <a:latin typeface="BIZ UDPGothic" panose="020B0400000000000000" pitchFamily="34" charset="-128"/>
              <a:ea typeface="BIZ UDPGothic" panose="020B0400000000000000" pitchFamily="34" charset="-128"/>
            </a:endParaRPr>
          </a:p>
        </p:txBody>
      </p:sp>
    </p:spTree>
    <p:extLst>
      <p:ext uri="{BB962C8B-B14F-4D97-AF65-F5344CB8AC3E}">
        <p14:creationId xmlns:p14="http://schemas.microsoft.com/office/powerpoint/2010/main" val="820474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線コネクタ 17">
            <a:extLst>
              <a:ext uri="{FF2B5EF4-FFF2-40B4-BE49-F238E27FC236}">
                <a16:creationId xmlns:a16="http://schemas.microsoft.com/office/drawing/2014/main" id="{16BE632F-9657-9C54-1184-51CE6EDF9FF4}"/>
              </a:ext>
            </a:extLst>
          </p:cNvPr>
          <p:cNvCxnSpPr/>
          <p:nvPr/>
        </p:nvCxnSpPr>
        <p:spPr>
          <a:xfrm>
            <a:off x="197528" y="729470"/>
            <a:ext cx="1148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B2063ECB-12ED-E268-6BC4-94D84DE74239}"/>
              </a:ext>
            </a:extLst>
          </p:cNvPr>
          <p:cNvSpPr>
            <a:spLocks noGrp="1"/>
          </p:cNvSpPr>
          <p:nvPr>
            <p:ph type="sldNum" sz="quarter" idx="12"/>
          </p:nvPr>
        </p:nvSpPr>
        <p:spPr/>
        <p:txBody>
          <a:bodyPr/>
          <a:lstStyle/>
          <a:p>
            <a:fld id="{C5766BC3-A84B-8A4C-8ABE-6335EB3678EF}" type="slidenum">
              <a:rPr kumimoji="1" lang="ja-JP" altLang="en-US" smtClean="0"/>
              <a:t>46</a:t>
            </a:fld>
            <a:endParaRPr kumimoji="1" lang="ja-JP" altLang="en-US"/>
          </a:p>
        </p:txBody>
      </p:sp>
      <p:sp>
        <p:nvSpPr>
          <p:cNvPr id="2" name="テキスト ボックス 1">
            <a:extLst>
              <a:ext uri="{FF2B5EF4-FFF2-40B4-BE49-F238E27FC236}">
                <a16:creationId xmlns:a16="http://schemas.microsoft.com/office/drawing/2014/main" id="{1F2403B0-09E7-8F78-6282-FEF303AD732C}"/>
              </a:ext>
            </a:extLst>
          </p:cNvPr>
          <p:cNvSpPr txBox="1"/>
          <p:nvPr/>
        </p:nvSpPr>
        <p:spPr>
          <a:xfrm>
            <a:off x="429982" y="806496"/>
            <a:ext cx="10805256" cy="1585049"/>
          </a:xfrm>
          <a:prstGeom prst="rect">
            <a:avLst/>
          </a:prstGeom>
          <a:noFill/>
        </p:spPr>
        <p:txBody>
          <a:bodyPr wrap="square">
            <a:spAutoFit/>
          </a:bodyPr>
          <a:lstStyle/>
          <a:p>
            <a:pPr marL="342900" indent="-342900">
              <a:buFont typeface="Wingdings" panose="05000000000000000000" pitchFamily="2" charset="2"/>
              <a:buChar char="ü"/>
            </a:pPr>
            <a:r>
              <a:rPr kumimoji="1" lang="ja-JP" altLang="en-US" sz="2300" dirty="0">
                <a:latin typeface="BIZ UDPGothic" panose="020B0400000000000000" pitchFamily="34" charset="-128"/>
                <a:ea typeface="BIZ UDPGothic" panose="020B0400000000000000" pitchFamily="34" charset="-128"/>
              </a:rPr>
              <a:t>フィンランドは「北欧の日本」と呼ばれることがある。第二次大戦時に枢軸国側、治安の良さ、均質な民族構成、高い教育水準、真面目で几帳面な人柄、サウナ文化</a:t>
            </a:r>
            <a:r>
              <a:rPr kumimoji="1" lang="en-US" altLang="ja-JP" sz="2300" dirty="0">
                <a:latin typeface="BIZ UDPGothic" panose="020B0400000000000000" pitchFamily="34" charset="-128"/>
                <a:ea typeface="BIZ UDPGothic" panose="020B0400000000000000" pitchFamily="34" charset="-128"/>
              </a:rPr>
              <a:t>…</a:t>
            </a:r>
          </a:p>
          <a:p>
            <a:pPr marL="342900" indent="-342900">
              <a:spcBef>
                <a:spcPts val="600"/>
              </a:spcBef>
              <a:buFont typeface="Wingdings" panose="05000000000000000000" pitchFamily="2" charset="2"/>
              <a:buChar char="ü"/>
            </a:pPr>
            <a:r>
              <a:rPr kumimoji="1" lang="ja-JP" altLang="en-US" sz="2300" dirty="0">
                <a:latin typeface="BIZ UDPGothic" panose="020B0400000000000000" pitchFamily="34" charset="-128"/>
                <a:ea typeface="BIZ UDPGothic" panose="020B0400000000000000" pitchFamily="34" charset="-128"/>
              </a:rPr>
              <a:t>大きな違いは、日本のヒエラルキー社会と対照的に、フラットな社会であること。ものごとの境目が曖昧であること。</a:t>
            </a:r>
            <a:endParaRPr kumimoji="1" lang="en-US" altLang="ja-JP" sz="2300" dirty="0">
              <a:latin typeface="BIZ UDPGothic" panose="020B0400000000000000" pitchFamily="34" charset="-128"/>
              <a:ea typeface="BIZ UDPGothic" panose="020B0400000000000000" pitchFamily="34" charset="-128"/>
            </a:endParaRPr>
          </a:p>
        </p:txBody>
      </p:sp>
      <p:sp>
        <p:nvSpPr>
          <p:cNvPr id="5" name="テキスト ボックス 4">
            <a:extLst>
              <a:ext uri="{FF2B5EF4-FFF2-40B4-BE49-F238E27FC236}">
                <a16:creationId xmlns:a16="http://schemas.microsoft.com/office/drawing/2014/main" id="{7EA49ECC-FB4C-258C-4818-717EE3156A2B}"/>
              </a:ext>
            </a:extLst>
          </p:cNvPr>
          <p:cNvSpPr txBox="1"/>
          <p:nvPr/>
        </p:nvSpPr>
        <p:spPr>
          <a:xfrm>
            <a:off x="126950" y="76378"/>
            <a:ext cx="9479166" cy="631648"/>
          </a:xfrm>
          <a:prstGeom prst="rect">
            <a:avLst/>
          </a:prstGeom>
          <a:noFill/>
        </p:spPr>
        <p:txBody>
          <a:bodyPr wrap="square">
            <a:spAutoFit/>
          </a:bodyPr>
          <a:lstStyle/>
          <a:p>
            <a:pPr>
              <a:lnSpc>
                <a:spcPct val="130000"/>
              </a:lnSpc>
            </a:pPr>
            <a:r>
              <a:rPr lang="ja-JP" altLang="en-US" sz="3200" b="1" dirty="0">
                <a:latin typeface="BIZ UDPGothic" panose="020B0400000000000000" pitchFamily="34" charset="-128"/>
                <a:ea typeface="BIZ UDPGothic" panose="020B0400000000000000" pitchFamily="34" charset="-128"/>
              </a:rPr>
              <a:t>フィンランドは、日本に親しみを感じている</a:t>
            </a:r>
            <a:endParaRPr lang="en-US" altLang="ja-JP" sz="3200" b="1" dirty="0">
              <a:latin typeface="BIZ UDPGothic" panose="020B0400000000000000" pitchFamily="34" charset="-128"/>
              <a:ea typeface="BIZ UDPGothic" panose="020B0400000000000000" pitchFamily="34" charset="-128"/>
            </a:endParaRPr>
          </a:p>
        </p:txBody>
      </p:sp>
      <p:pic>
        <p:nvPicPr>
          <p:cNvPr id="8" name="図 7">
            <a:extLst>
              <a:ext uri="{FF2B5EF4-FFF2-40B4-BE49-F238E27FC236}">
                <a16:creationId xmlns:a16="http://schemas.microsoft.com/office/drawing/2014/main" id="{F2961E41-3CA5-C857-0EFE-48B139EF6598}"/>
              </a:ext>
            </a:extLst>
          </p:cNvPr>
          <p:cNvPicPr>
            <a:picLocks noChangeAspect="1"/>
          </p:cNvPicPr>
          <p:nvPr/>
        </p:nvPicPr>
        <p:blipFill rotWithShape="1">
          <a:blip r:embed="rId3"/>
          <a:srcRect l="7386" t="13351" r="11783" b="11348"/>
          <a:stretch/>
        </p:blipFill>
        <p:spPr>
          <a:xfrm>
            <a:off x="715996" y="2729728"/>
            <a:ext cx="4618004" cy="32266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テキスト ボックス 9">
            <a:extLst>
              <a:ext uri="{FF2B5EF4-FFF2-40B4-BE49-F238E27FC236}">
                <a16:creationId xmlns:a16="http://schemas.microsoft.com/office/drawing/2014/main" id="{16AC95F1-19D5-327B-4B6B-7FEF5E43DB94}"/>
              </a:ext>
            </a:extLst>
          </p:cNvPr>
          <p:cNvSpPr txBox="1"/>
          <p:nvPr/>
        </p:nvSpPr>
        <p:spPr>
          <a:xfrm>
            <a:off x="715996" y="6153447"/>
            <a:ext cx="10233228" cy="338554"/>
          </a:xfrm>
          <a:prstGeom prst="rect">
            <a:avLst/>
          </a:prstGeom>
          <a:noFill/>
        </p:spPr>
        <p:txBody>
          <a:bodyPr wrap="square">
            <a:spAutoFit/>
          </a:bodyPr>
          <a:lstStyle/>
          <a:p>
            <a:r>
              <a:rPr kumimoji="1" lang="ja-JP" altLang="en-US" sz="1600" dirty="0">
                <a:latin typeface="BIZ UDPGothic" panose="020B0400000000000000" pitchFamily="34" charset="-128"/>
                <a:ea typeface="BIZ UDPGothic" panose="020B0400000000000000" pitchFamily="34" charset="-128"/>
              </a:rPr>
              <a:t>学びの場としての図書館</a:t>
            </a:r>
            <a:r>
              <a:rPr kumimoji="1" lang="en-US" altLang="ja-JP" sz="1600" dirty="0">
                <a:latin typeface="BIZ UDPGothic" panose="020B0400000000000000" pitchFamily="34" charset="-128"/>
                <a:ea typeface="BIZ UDPGothic" panose="020B0400000000000000" pitchFamily="34" charset="-128"/>
              </a:rPr>
              <a:t>: </a:t>
            </a:r>
            <a:r>
              <a:rPr kumimoji="1" lang="ja-JP" altLang="en-US" sz="1600" dirty="0">
                <a:latin typeface="BIZ UDPGothic" panose="020B0400000000000000" pitchFamily="34" charset="-128"/>
                <a:ea typeface="BIZ UDPGothic" panose="020B0400000000000000" pitchFamily="34" charset="-128"/>
              </a:rPr>
              <a:t>ヘルシンキ中央図書館「</a:t>
            </a:r>
            <a:r>
              <a:rPr kumimoji="1" lang="en-US" altLang="ja-JP" sz="1600" dirty="0" err="1">
                <a:latin typeface="BIZ UDPGothic" panose="020B0400000000000000" pitchFamily="34" charset="-128"/>
                <a:ea typeface="BIZ UDPGothic" panose="020B0400000000000000" pitchFamily="34" charset="-128"/>
              </a:rPr>
              <a:t>Oodi</a:t>
            </a:r>
            <a:r>
              <a:rPr kumimoji="1" lang="ja-JP" altLang="en-US" sz="1600" dirty="0">
                <a:latin typeface="BIZ UDPGothic" panose="020B0400000000000000" pitchFamily="34" charset="-128"/>
                <a:ea typeface="BIZ UDPGothic" panose="020B0400000000000000" pitchFamily="34" charset="-128"/>
              </a:rPr>
              <a:t>」（フィンランド語で「頌歌の意味」）　</a:t>
            </a:r>
            <a:r>
              <a:rPr kumimoji="1" lang="en-US" altLang="ja-JP" sz="1600" dirty="0">
                <a:latin typeface="BIZ UDPGothic" panose="020B0400000000000000" pitchFamily="34" charset="-128"/>
                <a:ea typeface="BIZ UDPGothic" panose="020B0400000000000000" pitchFamily="34" charset="-128"/>
              </a:rPr>
              <a:t>2018</a:t>
            </a:r>
            <a:r>
              <a:rPr kumimoji="1" lang="ja-JP" altLang="en-US" sz="1600" dirty="0">
                <a:latin typeface="BIZ UDPGothic" panose="020B0400000000000000" pitchFamily="34" charset="-128"/>
                <a:ea typeface="BIZ UDPGothic" panose="020B0400000000000000" pitchFamily="34" charset="-128"/>
              </a:rPr>
              <a:t>年開館</a:t>
            </a:r>
          </a:p>
        </p:txBody>
      </p:sp>
      <p:pic>
        <p:nvPicPr>
          <p:cNvPr id="1026" name="Picture 2">
            <a:extLst>
              <a:ext uri="{FF2B5EF4-FFF2-40B4-BE49-F238E27FC236}">
                <a16:creationId xmlns:a16="http://schemas.microsoft.com/office/drawing/2014/main" id="{CCAB2352-EB2C-6F8F-21EA-7636198441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55" t="7154" r="15807" b="9389"/>
          <a:stretch/>
        </p:blipFill>
        <p:spPr bwMode="auto">
          <a:xfrm>
            <a:off x="5714010" y="3097191"/>
            <a:ext cx="2816503" cy="2851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図 2">
            <a:extLst>
              <a:ext uri="{FF2B5EF4-FFF2-40B4-BE49-F238E27FC236}">
                <a16:creationId xmlns:a16="http://schemas.microsoft.com/office/drawing/2014/main" id="{2508859C-9D94-2768-D4D2-91305AE3F8DB}"/>
              </a:ext>
            </a:extLst>
          </p:cNvPr>
          <p:cNvPicPr>
            <a:picLocks noChangeAspect="1"/>
          </p:cNvPicPr>
          <p:nvPr/>
        </p:nvPicPr>
        <p:blipFill rotWithShape="1">
          <a:blip r:embed="rId5"/>
          <a:srcRect t="8596" r="10614" b="6050"/>
          <a:stretch/>
        </p:blipFill>
        <p:spPr>
          <a:xfrm>
            <a:off x="8803335" y="2079740"/>
            <a:ext cx="2489674" cy="1783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図 8">
            <a:extLst>
              <a:ext uri="{FF2B5EF4-FFF2-40B4-BE49-F238E27FC236}">
                <a16:creationId xmlns:a16="http://schemas.microsoft.com/office/drawing/2014/main" id="{E7839919-9B18-F795-0B7C-1C90AE1B8D8D}"/>
              </a:ext>
            </a:extLst>
          </p:cNvPr>
          <p:cNvPicPr>
            <a:picLocks noChangeAspect="1"/>
          </p:cNvPicPr>
          <p:nvPr/>
        </p:nvPicPr>
        <p:blipFill>
          <a:blip r:embed="rId6"/>
          <a:stretch>
            <a:fillRect/>
          </a:stretch>
        </p:blipFill>
        <p:spPr>
          <a:xfrm>
            <a:off x="8825526" y="4059847"/>
            <a:ext cx="2445291" cy="1896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05129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7" name="円弧 6">
            <a:extLst>
              <a:ext uri="{FF2B5EF4-FFF2-40B4-BE49-F238E27FC236}">
                <a16:creationId xmlns:a16="http://schemas.microsoft.com/office/drawing/2014/main" id="{910217B4-1C18-9775-06E1-0F0002CB626D}"/>
              </a:ext>
            </a:extLst>
          </p:cNvPr>
          <p:cNvSpPr/>
          <p:nvPr/>
        </p:nvSpPr>
        <p:spPr>
          <a:xfrm rot="16390802">
            <a:off x="6272707" y="2337190"/>
            <a:ext cx="323461" cy="27991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76715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5CFC974-4310-82FD-E939-C2427855A795}"/>
              </a:ext>
            </a:extLst>
          </p:cNvPr>
          <p:cNvPicPr>
            <a:picLocks noChangeAspect="1"/>
          </p:cNvPicPr>
          <p:nvPr/>
        </p:nvPicPr>
        <p:blipFill>
          <a:blip r:embed="rId2"/>
          <a:stretch>
            <a:fillRect/>
          </a:stretch>
        </p:blipFill>
        <p:spPr>
          <a:xfrm>
            <a:off x="132632" y="1206990"/>
            <a:ext cx="6627822" cy="4973373"/>
          </a:xfrm>
          <a:prstGeom prst="rect">
            <a:avLst/>
          </a:prstGeom>
        </p:spPr>
      </p:pic>
      <p:pic>
        <p:nvPicPr>
          <p:cNvPr id="4" name="図 3">
            <a:extLst>
              <a:ext uri="{FF2B5EF4-FFF2-40B4-BE49-F238E27FC236}">
                <a16:creationId xmlns:a16="http://schemas.microsoft.com/office/drawing/2014/main" id="{F2EB0AAF-92B7-EDD0-B953-88DF8180614F}"/>
              </a:ext>
            </a:extLst>
          </p:cNvPr>
          <p:cNvPicPr>
            <a:picLocks noChangeAspect="1"/>
          </p:cNvPicPr>
          <p:nvPr/>
        </p:nvPicPr>
        <p:blipFill>
          <a:blip r:embed="rId3"/>
          <a:stretch>
            <a:fillRect/>
          </a:stretch>
        </p:blipFill>
        <p:spPr>
          <a:xfrm>
            <a:off x="6862858" y="504644"/>
            <a:ext cx="4648785" cy="6214563"/>
          </a:xfrm>
          <a:prstGeom prst="rect">
            <a:avLst/>
          </a:prstGeom>
        </p:spPr>
      </p:pic>
      <p:sp>
        <p:nvSpPr>
          <p:cNvPr id="3" name="正方形/長方形 2">
            <a:extLst>
              <a:ext uri="{FF2B5EF4-FFF2-40B4-BE49-F238E27FC236}">
                <a16:creationId xmlns:a16="http://schemas.microsoft.com/office/drawing/2014/main" id="{81FA1F9F-3EAD-B296-827E-7810E3AFCB5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安倍元首相の被弾状況と報道</a:t>
            </a:r>
          </a:p>
        </p:txBody>
      </p:sp>
    </p:spTree>
    <p:extLst>
      <p:ext uri="{BB962C8B-B14F-4D97-AF65-F5344CB8AC3E}">
        <p14:creationId xmlns:p14="http://schemas.microsoft.com/office/powerpoint/2010/main" val="3840349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ラリー・ソーン＠フィンランド軍、独武装親衛隊、米軍特殊部隊</a:t>
            </a:r>
          </a:p>
        </p:txBody>
      </p:sp>
      <p:pic>
        <p:nvPicPr>
          <p:cNvPr id="18434" name="Picture 2" descr="undefined">
            <a:extLst>
              <a:ext uri="{FF2B5EF4-FFF2-40B4-BE49-F238E27FC236}">
                <a16:creationId xmlns:a16="http://schemas.microsoft.com/office/drawing/2014/main" id="{4F97A676-0393-D09B-4011-CD5815E29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37" y="1094154"/>
            <a:ext cx="4893931" cy="52389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descr="お辞儀をしている犬のイラスト（工事中）">
            <a:extLst>
              <a:ext uri="{FF2B5EF4-FFF2-40B4-BE49-F238E27FC236}">
                <a16:creationId xmlns:a16="http://schemas.microsoft.com/office/drawing/2014/main" id="{2CEEE6C6-7FB9-8670-455A-00FD4CD70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642" y="284215"/>
            <a:ext cx="3595007" cy="52101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工事用フェンスのイラスト">
            <a:extLst>
              <a:ext uri="{FF2B5EF4-FFF2-40B4-BE49-F238E27FC236}">
                <a16:creationId xmlns:a16="http://schemas.microsoft.com/office/drawing/2014/main" id="{2773BF02-2C99-6AD4-9846-350ABB515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3934" y="3565567"/>
            <a:ext cx="3810000"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022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オーランド諸島へのロシア・バルト艦隊派遣</a:t>
            </a:r>
          </a:p>
        </p:txBody>
      </p:sp>
      <p:pic>
        <p:nvPicPr>
          <p:cNvPr id="9218" name="Picture 2" descr="オーランド諸島の位置">
            <a:extLst>
              <a:ext uri="{FF2B5EF4-FFF2-40B4-BE49-F238E27FC236}">
                <a16:creationId xmlns:a16="http://schemas.microsoft.com/office/drawing/2014/main" id="{C975AFF6-A6A3-D3AE-692E-B7D324241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71" y="961346"/>
            <a:ext cx="3810000" cy="2143125"/>
          </a:xfrm>
          <a:prstGeom prst="rect">
            <a:avLst/>
          </a:prstGeom>
          <a:solidFill>
            <a:schemeClr val="tx1"/>
          </a:solidFill>
          <a:ln>
            <a:solidFill>
              <a:schemeClr val="tx1"/>
            </a:solidFill>
          </a:ln>
        </p:spPr>
      </p:pic>
      <p:pic>
        <p:nvPicPr>
          <p:cNvPr id="9220" name="Picture 4" descr="オーランド諸島 - Wikiwand">
            <a:extLst>
              <a:ext uri="{FF2B5EF4-FFF2-40B4-BE49-F238E27FC236}">
                <a16:creationId xmlns:a16="http://schemas.microsoft.com/office/drawing/2014/main" id="{BB598E4B-BE38-F6C7-5BF2-8D30A6EDC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46" y="3663043"/>
            <a:ext cx="2762250" cy="2781300"/>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906A9149-D420-9EB7-C1BF-190936BAEC25}"/>
              </a:ext>
            </a:extLst>
          </p:cNvPr>
          <p:cNvCxnSpPr>
            <a:cxnSpLocks/>
          </p:cNvCxnSpPr>
          <p:nvPr/>
        </p:nvCxnSpPr>
        <p:spPr>
          <a:xfrm flipH="1">
            <a:off x="698046" y="1967593"/>
            <a:ext cx="1245054" cy="1695450"/>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7CF98A01-A015-EB24-6530-A33C9FBB67A2}"/>
              </a:ext>
            </a:extLst>
          </p:cNvPr>
          <p:cNvCxnSpPr>
            <a:cxnSpLocks/>
          </p:cNvCxnSpPr>
          <p:nvPr/>
        </p:nvCxnSpPr>
        <p:spPr>
          <a:xfrm>
            <a:off x="2237014" y="1983922"/>
            <a:ext cx="1223282" cy="1679121"/>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FC5CBEEB-1140-09C1-134E-9FCE69DDDE69}"/>
              </a:ext>
            </a:extLst>
          </p:cNvPr>
          <p:cNvPicPr>
            <a:picLocks noChangeAspect="1"/>
          </p:cNvPicPr>
          <p:nvPr/>
        </p:nvPicPr>
        <p:blipFill>
          <a:blip r:embed="rId4"/>
          <a:stretch>
            <a:fillRect/>
          </a:stretch>
        </p:blipFill>
        <p:spPr>
          <a:xfrm>
            <a:off x="7617277" y="675596"/>
            <a:ext cx="4400552" cy="3935377"/>
          </a:xfrm>
          <a:prstGeom prst="rect">
            <a:avLst/>
          </a:prstGeom>
        </p:spPr>
      </p:pic>
      <p:sp>
        <p:nvSpPr>
          <p:cNvPr id="16" name="テキスト ボックス 15">
            <a:extLst>
              <a:ext uri="{FF2B5EF4-FFF2-40B4-BE49-F238E27FC236}">
                <a16:creationId xmlns:a16="http://schemas.microsoft.com/office/drawing/2014/main" id="{94408CE3-CED5-983A-6A62-6C7A39959475}"/>
              </a:ext>
            </a:extLst>
          </p:cNvPr>
          <p:cNvSpPr txBox="1"/>
          <p:nvPr/>
        </p:nvSpPr>
        <p:spPr>
          <a:xfrm>
            <a:off x="3600449" y="4940183"/>
            <a:ext cx="8417379" cy="1631216"/>
          </a:xfrm>
          <a:prstGeom prst="rect">
            <a:avLst/>
          </a:prstGeom>
          <a:noFill/>
        </p:spPr>
        <p:txBody>
          <a:bodyPr wrap="square">
            <a:spAutoFit/>
          </a:bodyPr>
          <a:lstStyle/>
          <a:p>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●ソ連は自国海軍を動員し、</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1856</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年のパリ条約において「非武装地帯」と定められていた、フィンランド領のオーランド</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a:t>
            </a:r>
            <a:r>
              <a:rPr lang="en-US" altLang="ja-JP" sz="2000" b="0" i="0" dirty="0" err="1">
                <a:solidFill>
                  <a:srgbClr val="08131A"/>
                </a:solidFill>
                <a:effectLst/>
                <a:latin typeface="BIZ UDPゴシック" panose="020B0400000000000000" pitchFamily="50" charset="-128"/>
                <a:ea typeface="BIZ UDPゴシック" panose="020B0400000000000000" pitchFamily="50" charset="-128"/>
              </a:rPr>
              <a:t>Åland</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諸島へバルト海艦隊を派遣。</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sz="2000" dirty="0">
                <a:solidFill>
                  <a:srgbClr val="08131A"/>
                </a:solidFill>
                <a:latin typeface="BIZ UDPゴシック" panose="020B0400000000000000" pitchFamily="50" charset="-128"/>
                <a:ea typeface="BIZ UDPゴシック" panose="020B0400000000000000" pitchFamily="50" charset="-128"/>
              </a:rPr>
              <a:t>●この動きは、</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スウェーデンを警戒させ、翌</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1939</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年</a:t>
            </a:r>
            <a:r>
              <a:rPr lang="en-US" altLang="ja-JP" sz="2000" b="0" i="0" dirty="0">
                <a:solidFill>
                  <a:srgbClr val="08131A"/>
                </a:solidFill>
                <a:effectLst/>
                <a:latin typeface="BIZ UDPゴシック" panose="020B0400000000000000" pitchFamily="50" charset="-128"/>
                <a:ea typeface="BIZ UDPゴシック" panose="020B0400000000000000" pitchFamily="50" charset="-128"/>
              </a:rPr>
              <a:t>1</a:t>
            </a:r>
            <a:r>
              <a:rPr lang="ja-JP" altLang="en-US" sz="2000" b="0" i="0" dirty="0">
                <a:solidFill>
                  <a:srgbClr val="08131A"/>
                </a:solidFill>
                <a:effectLst/>
                <a:latin typeface="BIZ UDPゴシック" panose="020B0400000000000000" pitchFamily="50" charset="-128"/>
                <a:ea typeface="BIZ UDPゴシック" panose="020B0400000000000000" pitchFamily="50" charset="-128"/>
              </a:rPr>
              <a:t>月にはフィンランド・スウェーデン間でオーランド諸島の再武装化を認める協定が締結される。</a:t>
            </a:r>
            <a:endParaRPr lang="en-US" altLang="ja-JP" sz="2000" b="0" i="0" dirty="0">
              <a:solidFill>
                <a:srgbClr val="08131A"/>
              </a:solidFill>
              <a:effectLst/>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4C771016-035A-4BAF-1ADF-3A5A0C7E04A8}"/>
              </a:ext>
            </a:extLst>
          </p:cNvPr>
          <p:cNvSpPr txBox="1"/>
          <p:nvPr/>
        </p:nvSpPr>
        <p:spPr>
          <a:xfrm>
            <a:off x="4743454" y="831072"/>
            <a:ext cx="1932212"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日本陸軍</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参謀本部</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9BB7245C-EF7A-1D78-1F51-26A05F9BA441}"/>
              </a:ext>
            </a:extLst>
          </p:cNvPr>
          <p:cNvSpPr txBox="1"/>
          <p:nvPr/>
        </p:nvSpPr>
        <p:spPr>
          <a:xfrm>
            <a:off x="4484917" y="2719525"/>
            <a:ext cx="2449286" cy="830997"/>
          </a:xfrm>
          <a:prstGeom prst="rect">
            <a:avLst/>
          </a:prstGeom>
          <a:solidFill>
            <a:schemeClr val="accent2">
              <a:lumMod val="60000"/>
              <a:lumOff val="40000"/>
            </a:schemeClr>
          </a:solid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芬蘭駐在武官</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800" b="0" i="0" dirty="0">
                <a:solidFill>
                  <a:srgbClr val="08131A"/>
                </a:solidFill>
                <a:effectLst/>
                <a:latin typeface="YakuHanJPs"/>
              </a:rPr>
              <a:t>西村敏雄大佐</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0B3B4537-9484-AD5C-6FDC-400DA56A7046}"/>
              </a:ext>
            </a:extLst>
          </p:cNvPr>
          <p:cNvSpPr txBox="1"/>
          <p:nvPr/>
        </p:nvSpPr>
        <p:spPr>
          <a:xfrm>
            <a:off x="4484917" y="3663043"/>
            <a:ext cx="2449286" cy="1077218"/>
          </a:xfrm>
          <a:prstGeom prst="rect">
            <a:avLst/>
          </a:prstGeom>
          <a:solidFill>
            <a:schemeClr val="accent2">
              <a:lumMod val="60000"/>
              <a:lumOff val="40000"/>
            </a:schemeClr>
          </a:solid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芬蘭駐在武官</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補佐官</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400" b="0" i="0" dirty="0">
                <a:solidFill>
                  <a:srgbClr val="08131A"/>
                </a:solidFill>
                <a:effectLst/>
                <a:latin typeface="YakuHanJPs"/>
              </a:rPr>
              <a:t>美山要蔵中佐</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矢印: 下 19">
            <a:extLst>
              <a:ext uri="{FF2B5EF4-FFF2-40B4-BE49-F238E27FC236}">
                <a16:creationId xmlns:a16="http://schemas.microsoft.com/office/drawing/2014/main" id="{E0699FFC-8AC3-8EF9-E3A2-34659714B145}"/>
              </a:ext>
            </a:extLst>
          </p:cNvPr>
          <p:cNvSpPr/>
          <p:nvPr/>
        </p:nvSpPr>
        <p:spPr>
          <a:xfrm>
            <a:off x="5472796" y="1774590"/>
            <a:ext cx="473528" cy="92325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7430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冬戦争の勃発</a:t>
            </a:r>
          </a:p>
        </p:txBody>
      </p:sp>
      <p:sp>
        <p:nvSpPr>
          <p:cNvPr id="9" name="テキスト ボックス 8">
            <a:extLst>
              <a:ext uri="{FF2B5EF4-FFF2-40B4-BE49-F238E27FC236}">
                <a16:creationId xmlns:a16="http://schemas.microsoft.com/office/drawing/2014/main" id="{28233A25-28E7-178D-8997-478F6CE5213D}"/>
              </a:ext>
            </a:extLst>
          </p:cNvPr>
          <p:cNvSpPr txBox="1"/>
          <p:nvPr/>
        </p:nvSpPr>
        <p:spPr>
          <a:xfrm>
            <a:off x="323325" y="5580456"/>
            <a:ext cx="3221024" cy="830997"/>
          </a:xfrm>
          <a:prstGeom prst="rect">
            <a:avLst/>
          </a:prstGeom>
          <a:noFill/>
        </p:spPr>
        <p:txBody>
          <a:bodyPr wrap="square">
            <a:spAutoFit/>
          </a:bodyPr>
          <a:lstStyle/>
          <a:p>
            <a:pPr algn="ctr"/>
            <a:r>
              <a:rPr lang="ja-JP" altLang="en-US" sz="2400" b="0" i="0" dirty="0">
                <a:solidFill>
                  <a:schemeClr val="bg1"/>
                </a:solidFill>
                <a:effectLst/>
                <a:latin typeface="ＭＳ Ｐゴシック" panose="020B0600070205080204" pitchFamily="50" charset="-128"/>
                <a:ea typeface="ＭＳ Ｐゴシック" panose="020B0600070205080204" pitchFamily="50" charset="-128"/>
              </a:rPr>
              <a:t>明治参拾壱（１８９８）年</a:t>
            </a:r>
            <a:endParaRPr lang="en-US" altLang="ja-JP" sz="2400" b="0" i="0" dirty="0">
              <a:solidFill>
                <a:schemeClr val="bg1"/>
              </a:solidFill>
              <a:effectLst/>
              <a:latin typeface="ＭＳ Ｐゴシック" panose="020B0600070205080204" pitchFamily="50" charset="-128"/>
              <a:ea typeface="ＭＳ Ｐゴシック" panose="020B0600070205080204" pitchFamily="50" charset="-128"/>
            </a:endParaRPr>
          </a:p>
          <a:p>
            <a:pPr algn="ctr"/>
            <a:r>
              <a:rPr lang="ja-JP" altLang="en-US" sz="2400" b="0" i="0" dirty="0">
                <a:solidFill>
                  <a:schemeClr val="bg1"/>
                </a:solidFill>
                <a:effectLst/>
                <a:latin typeface="ＭＳ Ｐゴシック" panose="020B0600070205080204" pitchFamily="50" charset="-128"/>
                <a:ea typeface="ＭＳ Ｐゴシック" panose="020B0600070205080204" pitchFamily="50" charset="-128"/>
              </a:rPr>
              <a:t>呉海軍造兵廠</a:t>
            </a:r>
            <a:endParaRPr lang="ja-JP" altLang="en-US" sz="2400" dirty="0">
              <a:solidFill>
                <a:schemeClr val="bg1"/>
              </a:solidFill>
            </a:endParaRPr>
          </a:p>
        </p:txBody>
      </p:sp>
      <p:sp>
        <p:nvSpPr>
          <p:cNvPr id="8" name="テキスト ボックス 7">
            <a:extLst>
              <a:ext uri="{FF2B5EF4-FFF2-40B4-BE49-F238E27FC236}">
                <a16:creationId xmlns:a16="http://schemas.microsoft.com/office/drawing/2014/main" id="{83E6E229-1ED8-7F00-F8A9-B205AA10E432}"/>
              </a:ext>
            </a:extLst>
          </p:cNvPr>
          <p:cNvSpPr txBox="1"/>
          <p:nvPr/>
        </p:nvSpPr>
        <p:spPr>
          <a:xfrm>
            <a:off x="114300" y="473637"/>
            <a:ext cx="12077700" cy="1477328"/>
          </a:xfrm>
          <a:prstGeom prst="rect">
            <a:avLst/>
          </a:prstGeom>
          <a:noFill/>
        </p:spPr>
        <p:txBody>
          <a:bodyPr wrap="square">
            <a:spAutoFit/>
          </a:bodyPr>
          <a:lstStyle/>
          <a:p>
            <a:r>
              <a:rPr lang="en-US" altLang="ja-JP" b="0" i="0" dirty="0">
                <a:solidFill>
                  <a:srgbClr val="08131A"/>
                </a:solidFill>
                <a:effectLst/>
                <a:latin typeface="BIZ UDPゴシック" panose="020B0400000000000000" pitchFamily="50" charset="-128"/>
                <a:ea typeface="BIZ UDPゴシック" panose="020B0400000000000000" pitchFamily="50" charset="-128"/>
              </a:rPr>
              <a:t>11</a:t>
            </a:r>
            <a:r>
              <a:rPr lang="ja-JP" altLang="en-US" b="0" i="0" dirty="0">
                <a:solidFill>
                  <a:srgbClr val="08131A"/>
                </a:solidFill>
                <a:effectLst/>
                <a:latin typeface="BIZ UDPゴシック" panose="020B0400000000000000" pitchFamily="50" charset="-128"/>
                <a:ea typeface="BIZ UDPゴシック" panose="020B0400000000000000" pitchFamily="50" charset="-128"/>
              </a:rPr>
              <a:t>月</a:t>
            </a:r>
            <a:r>
              <a:rPr lang="en-US" altLang="ja-JP" b="0" i="0" dirty="0">
                <a:solidFill>
                  <a:srgbClr val="08131A"/>
                </a:solidFill>
                <a:effectLst/>
                <a:latin typeface="BIZ UDPゴシック" panose="020B0400000000000000" pitchFamily="50" charset="-128"/>
                <a:ea typeface="BIZ UDPゴシック" panose="020B0400000000000000" pitchFamily="50" charset="-128"/>
              </a:rPr>
              <a:t>26</a:t>
            </a:r>
            <a:r>
              <a:rPr lang="ja-JP" altLang="en-US" b="0" i="0" dirty="0">
                <a:solidFill>
                  <a:srgbClr val="08131A"/>
                </a:solidFill>
                <a:effectLst/>
                <a:latin typeface="BIZ UDPゴシック" panose="020B0400000000000000" pitchFamily="50" charset="-128"/>
                <a:ea typeface="BIZ UDPゴシック" panose="020B0400000000000000" pitchFamily="50" charset="-128"/>
              </a:rPr>
              <a:t>日、ソ連側は突如として「国境地帯においてフィンランド軍による砲撃を受けた」と発表。のちに”</a:t>
            </a:r>
            <a:r>
              <a:rPr lang="ja-JP" altLang="en-US" b="1" i="0" dirty="0">
                <a:solidFill>
                  <a:srgbClr val="08131A"/>
                </a:solidFill>
                <a:effectLst/>
                <a:latin typeface="BIZ UDPゴシック" panose="020B0400000000000000" pitchFamily="50" charset="-128"/>
                <a:ea typeface="BIZ UDPゴシック" panose="020B0400000000000000" pitchFamily="50" charset="-128"/>
              </a:rPr>
              <a:t>マイニラ事件</a:t>
            </a:r>
            <a:r>
              <a:rPr lang="ja-JP" altLang="en-US" b="0" i="0" dirty="0">
                <a:solidFill>
                  <a:srgbClr val="08131A"/>
                </a:solidFill>
                <a:effectLst/>
                <a:latin typeface="BIZ UDPゴシック" panose="020B0400000000000000" pitchFamily="50" charset="-128"/>
                <a:ea typeface="BIZ UDPゴシック" panose="020B0400000000000000" pitchFamily="50" charset="-128"/>
              </a:rPr>
              <a:t>”と呼ばれるこの事件はソ連側がフィンランド領を砲撃し、それをフィンランドの責任に転嫁していた。</a:t>
            </a:r>
            <a:endParaRPr lang="en-US" altLang="ja-JP" b="0" i="0" dirty="0">
              <a:solidFill>
                <a:srgbClr val="08131A"/>
              </a:solidFill>
              <a:effectLst/>
              <a:latin typeface="BIZ UDPゴシック" panose="020B0400000000000000" pitchFamily="50" charset="-128"/>
              <a:ea typeface="BIZ UDPゴシック" panose="020B0400000000000000" pitchFamily="50" charset="-128"/>
            </a:endParaRPr>
          </a:p>
          <a:p>
            <a:r>
              <a:rPr lang="ja-JP" altLang="en-US" b="0" i="0" dirty="0">
                <a:solidFill>
                  <a:srgbClr val="08131A"/>
                </a:solidFill>
                <a:effectLst/>
                <a:latin typeface="BIZ UDPゴシック" panose="020B0400000000000000" pitchFamily="50" charset="-128"/>
                <a:ea typeface="BIZ UDPゴシック" panose="020B0400000000000000" pitchFamily="50" charset="-128"/>
              </a:rPr>
              <a:t>ソ連側は直ちに国境から</a:t>
            </a:r>
            <a:r>
              <a:rPr lang="en-US" altLang="ja-JP" b="0" i="0" dirty="0">
                <a:solidFill>
                  <a:srgbClr val="08131A"/>
                </a:solidFill>
                <a:effectLst/>
                <a:latin typeface="BIZ UDPゴシック" panose="020B0400000000000000" pitchFamily="50" charset="-128"/>
                <a:ea typeface="BIZ UDPゴシック" panose="020B0400000000000000" pitchFamily="50" charset="-128"/>
              </a:rPr>
              <a:t>20-25km</a:t>
            </a:r>
            <a:r>
              <a:rPr lang="ja-JP" altLang="en-US" b="0" i="0" dirty="0">
                <a:solidFill>
                  <a:srgbClr val="08131A"/>
                </a:solidFill>
                <a:effectLst/>
                <a:latin typeface="BIZ UDPゴシック" panose="020B0400000000000000" pitchFamily="50" charset="-128"/>
                <a:ea typeface="BIZ UDPゴシック" panose="020B0400000000000000" pitchFamily="50" charset="-128"/>
              </a:rPr>
              <a:t>以内にいる全フィンランド軍の撤退を要求。</a:t>
            </a:r>
            <a:endParaRPr lang="en-US" altLang="ja-JP" b="0" i="0" dirty="0">
              <a:solidFill>
                <a:srgbClr val="08131A"/>
              </a:solidFill>
              <a:effectLst/>
              <a:latin typeface="BIZ UDPゴシック" panose="020B0400000000000000" pitchFamily="50" charset="-128"/>
              <a:ea typeface="BIZ UDPゴシック" panose="020B0400000000000000" pitchFamily="50" charset="-128"/>
            </a:endParaRPr>
          </a:p>
          <a:p>
            <a:r>
              <a:rPr lang="en-US" altLang="ja-JP" b="0" i="0" dirty="0">
                <a:solidFill>
                  <a:srgbClr val="08131A"/>
                </a:solidFill>
                <a:effectLst/>
                <a:latin typeface="BIZ UDPゴシック" panose="020B0400000000000000" pitchFamily="50" charset="-128"/>
                <a:ea typeface="BIZ UDPゴシック" panose="020B0400000000000000" pitchFamily="50" charset="-128"/>
              </a:rPr>
              <a:t>11</a:t>
            </a:r>
            <a:r>
              <a:rPr lang="ja-JP" altLang="en-US" b="0" i="0" dirty="0">
                <a:solidFill>
                  <a:srgbClr val="08131A"/>
                </a:solidFill>
                <a:effectLst/>
                <a:latin typeface="BIZ UDPゴシック" panose="020B0400000000000000" pitchFamily="50" charset="-128"/>
                <a:ea typeface="BIZ UDPゴシック" panose="020B0400000000000000" pitchFamily="50" charset="-128"/>
              </a:rPr>
              <a:t>月</a:t>
            </a:r>
            <a:r>
              <a:rPr lang="en-US" altLang="ja-JP" b="0" i="0" dirty="0">
                <a:solidFill>
                  <a:srgbClr val="08131A"/>
                </a:solidFill>
                <a:effectLst/>
                <a:latin typeface="BIZ UDPゴシック" panose="020B0400000000000000" pitchFamily="50" charset="-128"/>
                <a:ea typeface="BIZ UDPゴシック" panose="020B0400000000000000" pitchFamily="50" charset="-128"/>
              </a:rPr>
              <a:t>28</a:t>
            </a:r>
            <a:r>
              <a:rPr lang="ja-JP" altLang="en-US" b="0" i="0" dirty="0">
                <a:solidFill>
                  <a:srgbClr val="08131A"/>
                </a:solidFill>
                <a:effectLst/>
                <a:latin typeface="BIZ UDPゴシック" panose="020B0400000000000000" pitchFamily="50" charset="-128"/>
                <a:ea typeface="BIZ UDPゴシック" panose="020B0400000000000000" pitchFamily="50" charset="-128"/>
              </a:rPr>
              <a:t>日、この事件を受けて、フィンランドはソ連との不可侵条約（</a:t>
            </a:r>
            <a:r>
              <a:rPr lang="en-US" altLang="ja-JP" b="0" i="0" dirty="0">
                <a:solidFill>
                  <a:srgbClr val="08131A"/>
                </a:solidFill>
                <a:effectLst/>
                <a:latin typeface="BIZ UDPゴシック" panose="020B0400000000000000" pitchFamily="50" charset="-128"/>
                <a:ea typeface="BIZ UDPゴシック" panose="020B0400000000000000" pitchFamily="50" charset="-128"/>
              </a:rPr>
              <a:t>1932</a:t>
            </a:r>
            <a:r>
              <a:rPr lang="ja-JP" altLang="en-US" b="0" i="0" dirty="0">
                <a:solidFill>
                  <a:srgbClr val="08131A"/>
                </a:solidFill>
                <a:effectLst/>
                <a:latin typeface="BIZ UDPゴシック" panose="020B0400000000000000" pitchFamily="50" charset="-128"/>
                <a:ea typeface="BIZ UDPゴシック" panose="020B0400000000000000" pitchFamily="50" charset="-128"/>
              </a:rPr>
              <a:t>年締結）破棄を宣言し、ソ連との外交交渉は打ち切りとなる。そして</a:t>
            </a:r>
            <a:r>
              <a:rPr lang="en-US" altLang="ja-JP" b="0" i="0" dirty="0">
                <a:solidFill>
                  <a:srgbClr val="08131A"/>
                </a:solidFill>
                <a:effectLst/>
                <a:latin typeface="BIZ UDPゴシック" panose="020B0400000000000000" pitchFamily="50" charset="-128"/>
                <a:ea typeface="BIZ UDPゴシック" panose="020B0400000000000000" pitchFamily="50" charset="-128"/>
              </a:rPr>
              <a:t>2</a:t>
            </a:r>
            <a:r>
              <a:rPr lang="ja-JP" altLang="en-US" b="0" i="0" dirty="0">
                <a:solidFill>
                  <a:srgbClr val="08131A"/>
                </a:solidFill>
                <a:effectLst/>
                <a:latin typeface="BIZ UDPゴシック" panose="020B0400000000000000" pitchFamily="50" charset="-128"/>
                <a:ea typeface="BIZ UDPゴシック" panose="020B0400000000000000" pitchFamily="50" charset="-128"/>
              </a:rPr>
              <a:t>日後の</a:t>
            </a:r>
            <a:r>
              <a:rPr lang="en-US" altLang="ja-JP" b="0" i="0" dirty="0">
                <a:solidFill>
                  <a:srgbClr val="08131A"/>
                </a:solidFill>
                <a:effectLst/>
                <a:latin typeface="BIZ UDPゴシック" panose="020B0400000000000000" pitchFamily="50" charset="-128"/>
                <a:ea typeface="BIZ UDPゴシック" panose="020B0400000000000000" pitchFamily="50" charset="-128"/>
              </a:rPr>
              <a:t>11</a:t>
            </a:r>
            <a:r>
              <a:rPr lang="ja-JP" altLang="en-US" b="0" i="0" dirty="0">
                <a:solidFill>
                  <a:srgbClr val="08131A"/>
                </a:solidFill>
                <a:effectLst/>
                <a:latin typeface="BIZ UDPゴシック" panose="020B0400000000000000" pitchFamily="50" charset="-128"/>
                <a:ea typeface="BIZ UDPゴシック" panose="020B0400000000000000" pitchFamily="50" charset="-128"/>
              </a:rPr>
              <a:t>月</a:t>
            </a:r>
            <a:r>
              <a:rPr lang="en-US" altLang="ja-JP" b="0" i="0" dirty="0">
                <a:solidFill>
                  <a:srgbClr val="08131A"/>
                </a:solidFill>
                <a:effectLst/>
                <a:latin typeface="BIZ UDPゴシック" panose="020B0400000000000000" pitchFamily="50" charset="-128"/>
                <a:ea typeface="BIZ UDPゴシック" panose="020B0400000000000000" pitchFamily="50" charset="-128"/>
              </a:rPr>
              <a:t>30</a:t>
            </a:r>
            <a:r>
              <a:rPr lang="ja-JP" altLang="en-US" b="0" i="0" dirty="0">
                <a:solidFill>
                  <a:srgbClr val="08131A"/>
                </a:solidFill>
                <a:effectLst/>
                <a:latin typeface="BIZ UDPゴシック" panose="020B0400000000000000" pitchFamily="50" charset="-128"/>
                <a:ea typeface="BIZ UDPゴシック" panose="020B0400000000000000" pitchFamily="50" charset="-128"/>
              </a:rPr>
              <a:t>日にはソ連によるフィンランド侵攻＠冬戦争が開始された。</a:t>
            </a:r>
            <a:endParaRPr lang="ja-JP" altLang="en-US" dirty="0">
              <a:latin typeface="BIZ UDPゴシック" panose="020B0400000000000000" pitchFamily="50" charset="-128"/>
              <a:ea typeface="BIZ UDPゴシック" panose="020B0400000000000000" pitchFamily="50" charset="-128"/>
            </a:endParaRPr>
          </a:p>
        </p:txBody>
      </p:sp>
      <p:pic>
        <p:nvPicPr>
          <p:cNvPr id="3074" name="Picture 2" descr="戦史小話第１１回　ソ連偽旗作戦の歴史　マイニラ砲撃事件【ゆっくり解説】">
            <a:extLst>
              <a:ext uri="{FF2B5EF4-FFF2-40B4-BE49-F238E27FC236}">
                <a16:creationId xmlns:a16="http://schemas.microsoft.com/office/drawing/2014/main" id="{CA62C561-7BBB-02AB-B50D-B8622FB43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042877"/>
            <a:ext cx="8319407" cy="46796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uuri nyt 75 vuotta sitten: Neuvostoliitto ampui Mainilan laukaukset -  Kotimaa - Ilta-Sanomat">
            <a:extLst>
              <a:ext uri="{FF2B5EF4-FFF2-40B4-BE49-F238E27FC236}">
                <a16:creationId xmlns:a16="http://schemas.microsoft.com/office/drawing/2014/main" id="{BE1CB90F-23E2-9E01-ECF6-430A35AAA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6416" y="2042877"/>
            <a:ext cx="3504134" cy="467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633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CD8D7D77-8C25-A208-8E02-2C0F16E2FD19}"/>
              </a:ext>
            </a:extLst>
          </p:cNvPr>
          <p:cNvSpPr txBox="1"/>
          <p:nvPr/>
        </p:nvSpPr>
        <p:spPr>
          <a:xfrm>
            <a:off x="2552370" y="545516"/>
            <a:ext cx="1113182" cy="246221"/>
          </a:xfrm>
          <a:prstGeom prst="rect">
            <a:avLst/>
          </a:prstGeom>
          <a:noFill/>
        </p:spPr>
        <p:txBody>
          <a:bodyPr wrap="square" rtlCol="0">
            <a:spAutoFit/>
          </a:bodyPr>
          <a:lstStyle/>
          <a:p>
            <a:pPr algn="ctr"/>
            <a:r>
              <a:rPr kumimoji="1" lang="ja-JP" altLang="en-US" sz="1000" dirty="0">
                <a:solidFill>
                  <a:schemeClr val="bg1">
                    <a:lumMod val="95000"/>
                  </a:schemeClr>
                </a:solidFill>
                <a:latin typeface="BIZ UDPゴシック" panose="020B0400000000000000" pitchFamily="50" charset="-128"/>
                <a:ea typeface="BIZ UDPゴシック" panose="020B0400000000000000" pitchFamily="50" charset="-128"/>
              </a:rPr>
              <a:t>（出所）幻冬舎</a:t>
            </a:r>
          </a:p>
        </p:txBody>
      </p:sp>
      <p:sp>
        <p:nvSpPr>
          <p:cNvPr id="5" name="正方形/長方形 4">
            <a:extLst>
              <a:ext uri="{FF2B5EF4-FFF2-40B4-BE49-F238E27FC236}">
                <a16:creationId xmlns:a16="http://schemas.microsoft.com/office/drawing/2014/main" id="{0CD8358A-F5F9-91BD-205B-EB1E13536197}"/>
              </a:ext>
            </a:extLst>
          </p:cNvPr>
          <p:cNvSpPr/>
          <p:nvPr/>
        </p:nvSpPr>
        <p:spPr>
          <a:xfrm>
            <a:off x="0" y="44825"/>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16863ED-F3DE-D731-D205-4A359D71D9B5}"/>
              </a:ext>
            </a:extLst>
          </p:cNvPr>
          <p:cNvSpPr txBox="1"/>
          <p:nvPr/>
        </p:nvSpPr>
        <p:spPr>
          <a:xfrm>
            <a:off x="-138023" y="2644170"/>
            <a:ext cx="12192000" cy="1446550"/>
          </a:xfrm>
          <a:prstGeom prst="rect">
            <a:avLst/>
          </a:prstGeom>
          <a:noFill/>
        </p:spPr>
        <p:txBody>
          <a:bodyPr wrap="square" rtlCol="0">
            <a:spAutoFit/>
          </a:bodyPr>
          <a:lstStyle/>
          <a:p>
            <a:pPr algn="ctr"/>
            <a:r>
              <a:rPr kumimoji="1" lang="ja-JP" altLang="en-US" sz="8800" dirty="0">
                <a:solidFill>
                  <a:schemeClr val="bg1">
                    <a:lumMod val="95000"/>
                  </a:schemeClr>
                </a:solidFill>
                <a:latin typeface="BIZ UDPゴシック" panose="020B0400000000000000" pitchFamily="50" charset="-128"/>
                <a:ea typeface="BIZ UDPゴシック" panose="020B0400000000000000" pitchFamily="50" charset="-128"/>
              </a:rPr>
              <a:t>冬戦争・継続戦争</a:t>
            </a:r>
          </a:p>
        </p:txBody>
      </p:sp>
    </p:spTree>
    <p:extLst>
      <p:ext uri="{BB962C8B-B14F-4D97-AF65-F5344CB8AC3E}">
        <p14:creationId xmlns:p14="http://schemas.microsoft.com/office/powerpoint/2010/main" val="653569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2BEE31-3EA2-52F4-CF0C-DAF1E654A9C9}"/>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ソ連とドイツに翻弄されるフィンランド</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BEC02CB6-88EA-F681-B33E-D7EA4ACD34E9}"/>
              </a:ext>
            </a:extLst>
          </p:cNvPr>
          <p:cNvSpPr/>
          <p:nvPr/>
        </p:nvSpPr>
        <p:spPr>
          <a:xfrm>
            <a:off x="2683933" y="717654"/>
            <a:ext cx="6443134" cy="1676400"/>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8000" dirty="0">
                <a:latin typeface="BIZ UDPゴシック" panose="020B0400000000000000" pitchFamily="50" charset="-128"/>
                <a:ea typeface="BIZ UDPゴシック" panose="020B0400000000000000" pitchFamily="50" charset="-128"/>
              </a:rPr>
              <a:t>冬戦争</a:t>
            </a:r>
          </a:p>
        </p:txBody>
      </p:sp>
      <p:sp>
        <p:nvSpPr>
          <p:cNvPr id="5" name="四角形: 角を丸くする 4">
            <a:extLst>
              <a:ext uri="{FF2B5EF4-FFF2-40B4-BE49-F238E27FC236}">
                <a16:creationId xmlns:a16="http://schemas.microsoft.com/office/drawing/2014/main" id="{3DD44B62-BEC7-1ADE-6C25-712E8EA87E3D}"/>
              </a:ext>
            </a:extLst>
          </p:cNvPr>
          <p:cNvSpPr/>
          <p:nvPr/>
        </p:nvSpPr>
        <p:spPr>
          <a:xfrm>
            <a:off x="2683933" y="4732867"/>
            <a:ext cx="6443134" cy="1259924"/>
          </a:xfrm>
          <a:prstGeom prst="roundRect">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8000" dirty="0">
                <a:latin typeface="BIZ UDPゴシック" panose="020B0400000000000000" pitchFamily="50" charset="-128"/>
                <a:ea typeface="BIZ UDPゴシック" panose="020B0400000000000000" pitchFamily="50" charset="-128"/>
              </a:rPr>
              <a:t>継続戦争</a:t>
            </a:r>
          </a:p>
        </p:txBody>
      </p:sp>
      <p:sp>
        <p:nvSpPr>
          <p:cNvPr id="8" name="テキスト ボックス 7">
            <a:extLst>
              <a:ext uri="{FF2B5EF4-FFF2-40B4-BE49-F238E27FC236}">
                <a16:creationId xmlns:a16="http://schemas.microsoft.com/office/drawing/2014/main" id="{1A04D9A1-E782-38C7-3320-D71DB4DB427A}"/>
              </a:ext>
            </a:extLst>
          </p:cNvPr>
          <p:cNvSpPr txBox="1"/>
          <p:nvPr/>
        </p:nvSpPr>
        <p:spPr>
          <a:xfrm>
            <a:off x="2061633" y="2870204"/>
            <a:ext cx="7687734" cy="707886"/>
          </a:xfrm>
          <a:prstGeom prst="rect">
            <a:avLst/>
          </a:prstGeom>
          <a:noFill/>
        </p:spPr>
        <p:txBody>
          <a:bodyPr wrap="square" rtlCol="0">
            <a:spAutoFit/>
          </a:bodyPr>
          <a:lstStyle/>
          <a:p>
            <a:pPr algn="ctr"/>
            <a:r>
              <a:rPr lang="ja-JP" altLang="en-US" sz="4000" dirty="0">
                <a:latin typeface="BIZ UDPゴシック" panose="020B0400000000000000" pitchFamily="50" charset="-128"/>
                <a:ea typeface="BIZ UDPゴシック" panose="020B0400000000000000" pitchFamily="50" charset="-128"/>
              </a:rPr>
              <a:t>独ソ不可侵条約</a:t>
            </a:r>
            <a:endParaRPr kumimoji="1" lang="ja-JP" altLang="en-US" sz="40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700BE0E7-DDD5-389E-44A5-C6B3DBC69309}"/>
              </a:ext>
            </a:extLst>
          </p:cNvPr>
          <p:cNvSpPr txBox="1"/>
          <p:nvPr/>
        </p:nvSpPr>
        <p:spPr>
          <a:xfrm>
            <a:off x="626534" y="3851476"/>
            <a:ext cx="11108265" cy="707886"/>
          </a:xfrm>
          <a:prstGeom prst="rect">
            <a:avLst/>
          </a:prstGeom>
          <a:noFill/>
        </p:spPr>
        <p:txBody>
          <a:bodyPr wrap="square" rtlCol="0">
            <a:spAutoFit/>
          </a:bodyPr>
          <a:lstStyle/>
          <a:p>
            <a:pPr algn="ctr"/>
            <a:r>
              <a:rPr kumimoji="1" lang="ja-JP" altLang="en-US" sz="4000" dirty="0">
                <a:latin typeface="BIZ UDPゴシック" panose="020B0400000000000000" pitchFamily="50" charset="-128"/>
                <a:ea typeface="BIZ UDPゴシック" panose="020B0400000000000000" pitchFamily="50" charset="-128"/>
              </a:rPr>
              <a:t>独ソのポーランド侵攻、ソ連のバルト三国併合</a:t>
            </a:r>
          </a:p>
        </p:txBody>
      </p:sp>
      <p:pic>
        <p:nvPicPr>
          <p:cNvPr id="7170" name="Picture 2" descr="2ページ目)スターリンとヒトラー、2人の独裁者は互いを恐れながら憎んでいた｜日刊ゲンダイDIGITAL">
            <a:extLst>
              <a:ext uri="{FF2B5EF4-FFF2-40B4-BE49-F238E27FC236}">
                <a16:creationId xmlns:a16="http://schemas.microsoft.com/office/drawing/2014/main" id="{27C7A384-33D4-AFB4-9B85-CDBD0E992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4267" y="672684"/>
            <a:ext cx="1866900" cy="27800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独裁者を反面教師に学ぶ&lt;br /&gt;独ソ戦の現代的意義&lt;br /&gt; ｜BEST TiMES（ベストタイムズ）">
            <a:extLst>
              <a:ext uri="{FF2B5EF4-FFF2-40B4-BE49-F238E27FC236}">
                <a16:creationId xmlns:a16="http://schemas.microsoft.com/office/drawing/2014/main" id="{DEB62203-17FD-A8F2-C196-823A82A52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4" y="786580"/>
            <a:ext cx="1684866" cy="2666162"/>
          </a:xfrm>
          <a:prstGeom prst="rect">
            <a:avLst/>
          </a:prstGeom>
          <a:noFill/>
          <a:extLst>
            <a:ext uri="{909E8E84-426E-40DD-AFC4-6F175D3DCCD1}">
              <a14:hiddenFill xmlns:a14="http://schemas.microsoft.com/office/drawing/2010/main">
                <a:solidFill>
                  <a:srgbClr val="FFFFFF"/>
                </a:solidFill>
              </a14:hiddenFill>
            </a:ext>
          </a:extLst>
        </p:spPr>
      </p:pic>
      <p:sp>
        <p:nvSpPr>
          <p:cNvPr id="10" name="矢印: 左右 9">
            <a:extLst>
              <a:ext uri="{FF2B5EF4-FFF2-40B4-BE49-F238E27FC236}">
                <a16:creationId xmlns:a16="http://schemas.microsoft.com/office/drawing/2014/main" id="{A63EC21B-8762-5F8C-E31D-713BA9E8B594}"/>
              </a:ext>
            </a:extLst>
          </p:cNvPr>
          <p:cNvSpPr/>
          <p:nvPr/>
        </p:nvSpPr>
        <p:spPr>
          <a:xfrm>
            <a:off x="2442633" y="3131012"/>
            <a:ext cx="1587500" cy="287867"/>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左右 10">
            <a:extLst>
              <a:ext uri="{FF2B5EF4-FFF2-40B4-BE49-F238E27FC236}">
                <a16:creationId xmlns:a16="http://schemas.microsoft.com/office/drawing/2014/main" id="{EEEF3156-286C-5343-C13B-AB876DB0BEA6}"/>
              </a:ext>
            </a:extLst>
          </p:cNvPr>
          <p:cNvSpPr/>
          <p:nvPr/>
        </p:nvSpPr>
        <p:spPr>
          <a:xfrm>
            <a:off x="7719484" y="3122545"/>
            <a:ext cx="1672166" cy="287867"/>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3E8B0B4-CBF7-292A-C03A-F4320A6B8ADB}"/>
              </a:ext>
            </a:extLst>
          </p:cNvPr>
          <p:cNvSpPr txBox="1"/>
          <p:nvPr/>
        </p:nvSpPr>
        <p:spPr>
          <a:xfrm>
            <a:off x="4055534" y="2471470"/>
            <a:ext cx="3471332"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１９３９年８月２３日</a:t>
            </a:r>
          </a:p>
        </p:txBody>
      </p:sp>
      <p:sp>
        <p:nvSpPr>
          <p:cNvPr id="4" name="四角形: 角を丸くする 3">
            <a:extLst>
              <a:ext uri="{FF2B5EF4-FFF2-40B4-BE49-F238E27FC236}">
                <a16:creationId xmlns:a16="http://schemas.microsoft.com/office/drawing/2014/main" id="{72D4428C-30FF-BB31-3EDC-EEDC7C560F33}"/>
              </a:ext>
            </a:extLst>
          </p:cNvPr>
          <p:cNvSpPr/>
          <p:nvPr/>
        </p:nvSpPr>
        <p:spPr>
          <a:xfrm>
            <a:off x="2683933" y="6071420"/>
            <a:ext cx="6443134" cy="743432"/>
          </a:xfrm>
          <a:prstGeom prst="roundRect">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sz="4800" dirty="0">
                <a:latin typeface="BIZ UDPゴシック" panose="020B0400000000000000" pitchFamily="50" charset="-128"/>
                <a:ea typeface="BIZ UDPゴシック" panose="020B0400000000000000" pitchFamily="50" charset="-128"/>
              </a:rPr>
              <a:t>ラップランド</a:t>
            </a:r>
            <a:r>
              <a:rPr kumimoji="1" lang="ja-JP" altLang="en-US" sz="4800" dirty="0">
                <a:latin typeface="BIZ UDPゴシック" panose="020B0400000000000000" pitchFamily="50" charset="-128"/>
                <a:ea typeface="BIZ UDPゴシック" panose="020B0400000000000000" pitchFamily="50" charset="-128"/>
              </a:rPr>
              <a:t>戦争</a:t>
            </a:r>
          </a:p>
        </p:txBody>
      </p:sp>
    </p:spTree>
    <p:extLst>
      <p:ext uri="{BB962C8B-B14F-4D97-AF65-F5344CB8AC3E}">
        <p14:creationId xmlns:p14="http://schemas.microsoft.com/office/powerpoint/2010/main" val="2274449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C18D3D3-58CD-3F45-B18B-3D619C38F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542" y="492241"/>
            <a:ext cx="4370711" cy="61784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fined">
            <a:extLst>
              <a:ext uri="{FF2B5EF4-FFF2-40B4-BE49-F238E27FC236}">
                <a16:creationId xmlns:a16="http://schemas.microsoft.com/office/drawing/2014/main" id="{263C9223-D8F6-EEC5-3087-4D17E6711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90" y="517600"/>
            <a:ext cx="2504525" cy="345341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6BF900F-1974-A296-34B7-306FFEA2EB4E}"/>
              </a:ext>
            </a:extLst>
          </p:cNvPr>
          <p:cNvSpPr txBox="1"/>
          <p:nvPr/>
        </p:nvSpPr>
        <p:spPr>
          <a:xfrm>
            <a:off x="577148" y="3926233"/>
            <a:ext cx="243280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マンネルハイム元帥</a:t>
            </a:r>
          </a:p>
        </p:txBody>
      </p:sp>
      <p:sp>
        <p:nvSpPr>
          <p:cNvPr id="8" name="正方形/長方形 7">
            <a:extLst>
              <a:ext uri="{FF2B5EF4-FFF2-40B4-BE49-F238E27FC236}">
                <a16:creationId xmlns:a16="http://schemas.microsoft.com/office/drawing/2014/main" id="{5D7C512E-BB9A-55EA-5C99-025864909C85}"/>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冬戦争から継続戦争</a:t>
            </a:r>
          </a:p>
        </p:txBody>
      </p:sp>
      <p:pic>
        <p:nvPicPr>
          <p:cNvPr id="17410" name="Picture 2" descr="フィンランドのカレリア地峡再占領 - Wikipedia">
            <a:extLst>
              <a:ext uri="{FF2B5EF4-FFF2-40B4-BE49-F238E27FC236}">
                <a16:creationId xmlns:a16="http://schemas.microsoft.com/office/drawing/2014/main" id="{51FAADFC-6E41-6B01-F435-5B06463B1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1583" y="492240"/>
            <a:ext cx="2940914" cy="6215131"/>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フィンランド=ソ連「冬戦争」；鳥飼行博研究室">
            <a:extLst>
              <a:ext uri="{FF2B5EF4-FFF2-40B4-BE49-F238E27FC236}">
                <a16:creationId xmlns:a16="http://schemas.microsoft.com/office/drawing/2014/main" id="{FDB082A3-BD5E-096E-7D2C-3808DC113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93" y="4345545"/>
            <a:ext cx="3426701" cy="217510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B538DE1-7704-28D6-50F2-6FCF1CAAC677}"/>
              </a:ext>
            </a:extLst>
          </p:cNvPr>
          <p:cNvSpPr txBox="1"/>
          <p:nvPr/>
        </p:nvSpPr>
        <p:spPr>
          <a:xfrm>
            <a:off x="452812" y="6488668"/>
            <a:ext cx="2819306"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スキーで機動し神出鬼没</a:t>
            </a:r>
          </a:p>
        </p:txBody>
      </p:sp>
    </p:spTree>
    <p:extLst>
      <p:ext uri="{BB962C8B-B14F-4D97-AF65-F5344CB8AC3E}">
        <p14:creationId xmlns:p14="http://schemas.microsoft.com/office/powerpoint/2010/main" val="92343871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123116</TotalTime>
  <Words>4657</Words>
  <Application>Microsoft Office PowerPoint</Application>
  <PresentationFormat>ワイド画面</PresentationFormat>
  <Paragraphs>398</Paragraphs>
  <Slides>49</Slides>
  <Notes>3</Notes>
  <HiddenSlides>0</HiddenSlides>
  <MMClips>0</MMClips>
  <ScaleCrop>false</ScaleCrop>
  <HeadingPairs>
    <vt:vector size="6" baseType="variant">
      <vt:variant>
        <vt:lpstr>使用されているフォント</vt:lpstr>
      </vt:variant>
      <vt:variant>
        <vt:i4>20</vt:i4>
      </vt:variant>
      <vt:variant>
        <vt:lpstr>テーマ</vt:lpstr>
      </vt:variant>
      <vt:variant>
        <vt:i4>1</vt:i4>
      </vt:variant>
      <vt:variant>
        <vt:lpstr>スライド タイトル</vt:lpstr>
      </vt:variant>
      <vt:variant>
        <vt:i4>49</vt:i4>
      </vt:variant>
    </vt:vector>
  </HeadingPairs>
  <TitlesOfParts>
    <vt:vector size="70" baseType="lpstr">
      <vt:lpstr>BIZ UDPGothic</vt:lpstr>
      <vt:lpstr>BIZ UDPGothic</vt:lpstr>
      <vt:lpstr>BIZ UDP明朝 Medium</vt:lpstr>
      <vt:lpstr>BIZ UDゴシック</vt:lpstr>
      <vt:lpstr>Malgun Gothic</vt:lpstr>
      <vt:lpstr>ＭＳ Ｐゴシック</vt:lpstr>
      <vt:lpstr>Noto Sans CJK JP</vt:lpstr>
      <vt:lpstr>Publico</vt:lpstr>
      <vt:lpstr>UD デジタル 教科書体 NK-B</vt:lpstr>
      <vt:lpstr>UD Digi Kyokasho NK-R</vt:lpstr>
      <vt:lpstr>UD デジタル 教科書体 NP-B</vt:lpstr>
      <vt:lpstr>YakuHanJPs</vt:lpstr>
      <vt:lpstr>ヒラギノ角ゴ Pro W3</vt:lpstr>
      <vt:lpstr>游ゴシック</vt:lpstr>
      <vt:lpstr>72 Black</vt:lpstr>
      <vt:lpstr>Amasis MT Pro Black</vt:lpstr>
      <vt:lpstr>Amasis MT Pro Medium</vt:lpstr>
      <vt:lpstr>Arial</vt:lpstr>
      <vt:lpstr>Open Sans</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706</cp:revision>
  <cp:lastPrinted>2023-07-25T02:16:56Z</cp:lastPrinted>
  <dcterms:created xsi:type="dcterms:W3CDTF">2023-03-29T00:02:56Z</dcterms:created>
  <dcterms:modified xsi:type="dcterms:W3CDTF">2024-11-04T12:29:21Z</dcterms:modified>
</cp:coreProperties>
</file>